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3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384" r:id="rId2"/>
    <p:sldId id="386" r:id="rId3"/>
    <p:sldId id="477" r:id="rId4"/>
    <p:sldId id="442" r:id="rId5"/>
    <p:sldId id="486" r:id="rId6"/>
    <p:sldId id="487" r:id="rId7"/>
    <p:sldId id="488" r:id="rId8"/>
    <p:sldId id="489" r:id="rId9"/>
    <p:sldId id="478" r:id="rId10"/>
    <p:sldId id="496" r:id="rId11"/>
    <p:sldId id="499" r:id="rId12"/>
    <p:sldId id="497" r:id="rId13"/>
    <p:sldId id="524" r:id="rId14"/>
    <p:sldId id="481" r:id="rId15"/>
    <p:sldId id="491" r:id="rId16"/>
    <p:sldId id="492" r:id="rId17"/>
    <p:sldId id="495" r:id="rId18"/>
    <p:sldId id="494" r:id="rId19"/>
    <p:sldId id="482" r:id="rId20"/>
    <p:sldId id="500" r:id="rId21"/>
    <p:sldId id="511" r:id="rId22"/>
    <p:sldId id="512" r:id="rId23"/>
    <p:sldId id="513" r:id="rId24"/>
    <p:sldId id="514" r:id="rId25"/>
    <p:sldId id="515" r:id="rId26"/>
    <p:sldId id="483" r:id="rId27"/>
    <p:sldId id="516" r:id="rId28"/>
    <p:sldId id="517" r:id="rId29"/>
    <p:sldId id="519" r:id="rId30"/>
    <p:sldId id="521" r:id="rId31"/>
    <p:sldId id="522" r:id="rId32"/>
    <p:sldId id="520" r:id="rId33"/>
    <p:sldId id="525" r:id="rId34"/>
    <p:sldId id="526" r:id="rId35"/>
    <p:sldId id="527" r:id="rId36"/>
    <p:sldId id="529" r:id="rId37"/>
    <p:sldId id="528" r:id="rId38"/>
    <p:sldId id="531" r:id="rId39"/>
    <p:sldId id="534" r:id="rId40"/>
    <p:sldId id="484" r:id="rId41"/>
    <p:sldId id="530" r:id="rId42"/>
    <p:sldId id="532" r:id="rId43"/>
    <p:sldId id="535" r:id="rId44"/>
    <p:sldId id="536" r:id="rId45"/>
    <p:sldId id="537" r:id="rId46"/>
    <p:sldId id="538" r:id="rId47"/>
    <p:sldId id="539" r:id="rId48"/>
    <p:sldId id="540" r:id="rId49"/>
    <p:sldId id="541" r:id="rId50"/>
    <p:sldId id="543" r:id="rId51"/>
    <p:sldId id="544" r:id="rId52"/>
    <p:sldId id="545" r:id="rId53"/>
    <p:sldId id="546" r:id="rId54"/>
    <p:sldId id="547" r:id="rId55"/>
    <p:sldId id="548" r:id="rId56"/>
    <p:sldId id="549" r:id="rId57"/>
    <p:sldId id="550" r:id="rId58"/>
    <p:sldId id="551" r:id="rId59"/>
    <p:sldId id="552" r:id="rId60"/>
    <p:sldId id="553" r:id="rId61"/>
    <p:sldId id="554" r:id="rId62"/>
    <p:sldId id="555" r:id="rId63"/>
    <p:sldId id="556" r:id="rId64"/>
    <p:sldId id="557" r:id="rId65"/>
    <p:sldId id="558" r:id="rId66"/>
    <p:sldId id="559" r:id="rId67"/>
    <p:sldId id="560" r:id="rId68"/>
    <p:sldId id="561" r:id="rId69"/>
    <p:sldId id="475" r:id="rId70"/>
    <p:sldId id="476" r:id="rId71"/>
  </p:sldIdLst>
  <p:sldSz cx="9144000" cy="5715000" type="screen16x10"/>
  <p:notesSz cx="6858000" cy="9144000"/>
  <p:defaultTextStyle>
    <a:defPPr>
      <a:defRPr lang="es-ES_tradnl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5CB"/>
    <a:srgbClr val="002452"/>
    <a:srgbClr val="62296B"/>
    <a:srgbClr val="BA9DD0"/>
    <a:srgbClr val="BE4DFD"/>
    <a:srgbClr val="C45DFD"/>
    <a:srgbClr val="BA41FD"/>
    <a:srgbClr val="C051FD"/>
    <a:srgbClr val="F7F7F7"/>
    <a:srgbClr val="9E59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0" autoAdjust="0"/>
    <p:restoredTop sz="90683" autoAdjust="0"/>
  </p:normalViewPr>
  <p:slideViewPr>
    <p:cSldViewPr snapToGrid="0" snapToObjects="1">
      <p:cViewPr varScale="1">
        <p:scale>
          <a:sx n="88" d="100"/>
          <a:sy n="88" d="100"/>
        </p:scale>
        <p:origin x="1816" y="1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5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21" Type="http://schemas.openxmlformats.org/officeDocument/2006/relationships/slide" Target="slides/slide20.xml"/><Relationship Id="rId16" Type="http://schemas.openxmlformats.org/officeDocument/2006/relationships/slide" Target="slides/slide15.xml"/><Relationship Id="rId66" Type="http://schemas.openxmlformats.org/officeDocument/2006/relationships/slide" Target="slides/slide65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24" Type="http://schemas.openxmlformats.org/officeDocument/2006/relationships/slide" Target="slides/slide23.xml"/><Relationship Id="rId74" Type="http://schemas.openxmlformats.org/officeDocument/2006/relationships/presProps" Target="presProps.xml"/><Relationship Id="rId11" Type="http://schemas.openxmlformats.org/officeDocument/2006/relationships/slide" Target="slides/slide10.xml"/><Relationship Id="rId79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56" Type="http://schemas.openxmlformats.org/officeDocument/2006/relationships/slide" Target="slides/slide55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77" Type="http://schemas.openxmlformats.org/officeDocument/2006/relationships/tableStyles" Target="tableStyles.xml"/><Relationship Id="rId51" Type="http://schemas.openxmlformats.org/officeDocument/2006/relationships/slide" Target="slides/slide50.xml"/><Relationship Id="rId8" Type="http://schemas.openxmlformats.org/officeDocument/2006/relationships/slide" Target="slides/slide7.xml"/><Relationship Id="rId72" Type="http://schemas.openxmlformats.org/officeDocument/2006/relationships/notesMaster" Target="notesMasters/notesMaster1.xml"/><Relationship Id="rId80" Type="http://schemas.openxmlformats.org/officeDocument/2006/relationships/customXml" Target="../customXml/item3.xml"/><Relationship Id="rId3" Type="http://schemas.openxmlformats.org/officeDocument/2006/relationships/slide" Target="slides/slide2.xml"/><Relationship Id="rId17" Type="http://schemas.openxmlformats.org/officeDocument/2006/relationships/slide" Target="slides/slide16.xml"/><Relationship Id="rId67" Type="http://schemas.openxmlformats.org/officeDocument/2006/relationships/slide" Target="slides/slide66.xml"/><Relationship Id="rId59" Type="http://schemas.openxmlformats.org/officeDocument/2006/relationships/slide" Target="slides/slide58.xml"/><Relationship Id="rId46" Type="http://schemas.openxmlformats.org/officeDocument/2006/relationships/slide" Target="slides/slide45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54" Type="http://schemas.openxmlformats.org/officeDocument/2006/relationships/slide" Target="slides/slide53.xml"/><Relationship Id="rId41" Type="http://schemas.openxmlformats.org/officeDocument/2006/relationships/slide" Target="slides/slide40.xml"/><Relationship Id="rId70" Type="http://schemas.openxmlformats.org/officeDocument/2006/relationships/slide" Target="slides/slide69.xml"/><Relationship Id="rId20" Type="http://schemas.openxmlformats.org/officeDocument/2006/relationships/slide" Target="slides/slide19.xml"/><Relationship Id="rId75" Type="http://schemas.openxmlformats.org/officeDocument/2006/relationships/viewProps" Target="viewProps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49" Type="http://schemas.openxmlformats.org/officeDocument/2006/relationships/slide" Target="slides/slide48.xml"/><Relationship Id="rId36" Type="http://schemas.openxmlformats.org/officeDocument/2006/relationships/slide" Target="slides/slide3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65" Type="http://schemas.openxmlformats.org/officeDocument/2006/relationships/slide" Target="slides/slide64.xml"/><Relationship Id="rId52" Type="http://schemas.openxmlformats.org/officeDocument/2006/relationships/slide" Target="slides/slide51.xml"/><Relationship Id="rId44" Type="http://schemas.openxmlformats.org/officeDocument/2006/relationships/slide" Target="slides/slide43.xml"/><Relationship Id="rId31" Type="http://schemas.openxmlformats.org/officeDocument/2006/relationships/slide" Target="slides/slide30.xml"/><Relationship Id="rId73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10" Type="http://schemas.openxmlformats.org/officeDocument/2006/relationships/slide" Target="slides/slide9.xml"/><Relationship Id="rId78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34" Type="http://schemas.openxmlformats.org/officeDocument/2006/relationships/slide" Target="slides/slide33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8B1C6-AB1A-D04C-A735-D98175AA975F}" type="doc">
      <dgm:prSet loTypeId="urn:microsoft.com/office/officeart/2008/layout/VerticalCurvedList" loCatId="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2E17EF89-4413-9A4F-A11B-E6A87D5F5C7E}">
      <dgm:prSet/>
      <dgm:spPr/>
      <dgm:t>
        <a:bodyPr/>
        <a:lstStyle/>
        <a:p>
          <a:pPr rtl="0"/>
          <a:r>
            <a:rPr lang="es-ES" b="1" dirty="0">
              <a:latin typeface="Segoe"/>
              <a:cs typeface="Segoe"/>
            </a:rPr>
            <a:t>Completitud</a:t>
          </a:r>
        </a:p>
      </dgm:t>
    </dgm:pt>
    <dgm:pt modelId="{DDDC5582-0426-D744-AB18-EEF964B3A08E}" type="parTrans" cxnId="{FC5C909A-DD40-844C-8847-E5E84B7CB00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7BF407AD-5665-8E40-A0DB-50598F6643EB}" type="sibTrans" cxnId="{FC5C909A-DD40-844C-8847-E5E84B7CB00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B1834DD6-6626-C64E-A04F-EAD7FBA77F1C}">
      <dgm:prSet/>
      <dgm:spPr/>
      <dgm:t>
        <a:bodyPr/>
        <a:lstStyle/>
        <a:p>
          <a:pPr rtl="0"/>
          <a:r>
            <a:rPr lang="es-ES_tradnl" b="1" dirty="0">
              <a:latin typeface="Segoe"/>
              <a:cs typeface="Segoe"/>
            </a:rPr>
            <a:t>Fuente primaria</a:t>
          </a:r>
        </a:p>
      </dgm:t>
    </dgm:pt>
    <dgm:pt modelId="{7279D899-A7F5-0D47-BAF3-4655878F7BE9}" type="parTrans" cxnId="{12E632F9-9F8E-E54F-8E4A-377E3EC0C1A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C054B30A-07F5-1B42-A3F8-37A4B95209AE}" type="sibTrans" cxnId="{12E632F9-9F8E-E54F-8E4A-377E3EC0C1AD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671F950F-1B54-6142-8B3B-19045A191DE4}">
      <dgm:prSet/>
      <dgm:spPr/>
      <dgm:t>
        <a:bodyPr/>
        <a:lstStyle/>
        <a:p>
          <a:pPr rtl="0"/>
          <a:r>
            <a:rPr lang="es-ES" b="1">
              <a:latin typeface="Segoe"/>
              <a:cs typeface="Segoe"/>
            </a:rPr>
            <a:t>Oportuna</a:t>
          </a:r>
        </a:p>
      </dgm:t>
    </dgm:pt>
    <dgm:pt modelId="{D7BB7DFF-9DEC-7642-8965-28ABBC3E2219}" type="parTrans" cxnId="{5C8C6D89-DB12-6B4A-9413-4A6F663C25E3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4B9FA247-D745-F843-A81B-EB4911EAE506}" type="sibTrans" cxnId="{5C8C6D89-DB12-6B4A-9413-4A6F663C25E3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C2FDBC0F-1ECF-BE45-876E-E2E2BED7DD5D}">
      <dgm:prSet/>
      <dgm:spPr/>
      <dgm:t>
        <a:bodyPr/>
        <a:lstStyle/>
        <a:p>
          <a:pPr rtl="0"/>
          <a:r>
            <a:rPr lang="es-ES" b="1" dirty="0">
              <a:latin typeface="Segoe"/>
              <a:cs typeface="Segoe"/>
            </a:rPr>
            <a:t>Procesable</a:t>
          </a:r>
        </a:p>
      </dgm:t>
    </dgm:pt>
    <dgm:pt modelId="{949C72BC-9418-F74C-9657-DABF52E6D073}" type="parTrans" cxnId="{BC602A1E-8D27-D244-A1BD-8AD04DFC4B10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B71F5646-3B74-1943-81FB-0663D7DE6AFA}" type="sibTrans" cxnId="{BC602A1E-8D27-D244-A1BD-8AD04DFC4B10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B21B071A-EE3A-AA41-B2E9-9380585757AE}">
      <dgm:prSet/>
      <dgm:spPr/>
      <dgm:t>
        <a:bodyPr/>
        <a:lstStyle/>
        <a:p>
          <a:pPr rtl="0"/>
          <a:r>
            <a:rPr lang="it-IT" b="1">
              <a:latin typeface="Segoe"/>
              <a:cs typeface="Segoe"/>
            </a:rPr>
            <a:t>No discriminatorios</a:t>
          </a:r>
        </a:p>
      </dgm:t>
    </dgm:pt>
    <dgm:pt modelId="{E17EA478-9F64-D745-820A-AE3179F4E937}" type="parTrans" cxnId="{39037875-D305-934A-887D-6F4DBB1D1D47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89E322E3-1269-C444-BAFA-B08802934716}" type="sibTrans" cxnId="{39037875-D305-934A-887D-6F4DBB1D1D47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A5550238-C4AA-CD40-9E98-67866CB99829}">
      <dgm:prSet/>
      <dgm:spPr/>
      <dgm:t>
        <a:bodyPr/>
        <a:lstStyle/>
        <a:p>
          <a:pPr rtl="0"/>
          <a:r>
            <a:rPr lang="es-ES_tradnl" b="1">
              <a:latin typeface="Segoe"/>
              <a:cs typeface="Segoe"/>
            </a:rPr>
            <a:t>No propietaria</a:t>
          </a:r>
        </a:p>
      </dgm:t>
    </dgm:pt>
    <dgm:pt modelId="{1DD2C53F-80DF-3041-9AB7-1D7D006D2206}" type="parTrans" cxnId="{5B055199-8A3B-5B4D-B3EC-F88335BA671F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828BC23A-6937-3747-92B9-E9A0A11113AA}" type="sibTrans" cxnId="{5B055199-8A3B-5B4D-B3EC-F88335BA671F}">
      <dgm:prSet/>
      <dgm:spPr/>
      <dgm:t>
        <a:bodyPr/>
        <a:lstStyle/>
        <a:p>
          <a:endParaRPr lang="es-ES" b="1">
            <a:latin typeface="Segoe"/>
            <a:cs typeface="Segoe"/>
          </a:endParaRPr>
        </a:p>
      </dgm:t>
    </dgm:pt>
    <dgm:pt modelId="{519B367B-F7E4-E344-A9F6-2CF11DAC93B2}" type="pres">
      <dgm:prSet presAssocID="{5318B1C6-AB1A-D04C-A735-D98175AA97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D8DF34A-9456-E44A-B383-2551C98B40C0}" type="pres">
      <dgm:prSet presAssocID="{5318B1C6-AB1A-D04C-A735-D98175AA975F}" presName="Name1" presStyleCnt="0"/>
      <dgm:spPr/>
    </dgm:pt>
    <dgm:pt modelId="{C22BB385-B748-1547-9E25-8A095C52BE65}" type="pres">
      <dgm:prSet presAssocID="{5318B1C6-AB1A-D04C-A735-D98175AA975F}" presName="cycle" presStyleCnt="0"/>
      <dgm:spPr/>
    </dgm:pt>
    <dgm:pt modelId="{29D06855-443E-3C4B-B40E-45FE4AB32442}" type="pres">
      <dgm:prSet presAssocID="{5318B1C6-AB1A-D04C-A735-D98175AA975F}" presName="srcNode" presStyleLbl="node1" presStyleIdx="0" presStyleCnt="6"/>
      <dgm:spPr/>
    </dgm:pt>
    <dgm:pt modelId="{5B5321B8-31B6-1B46-B35E-54D75EA3E410}" type="pres">
      <dgm:prSet presAssocID="{5318B1C6-AB1A-D04C-A735-D98175AA975F}" presName="conn" presStyleLbl="parChTrans1D2" presStyleIdx="0" presStyleCnt="1"/>
      <dgm:spPr/>
      <dgm:t>
        <a:bodyPr/>
        <a:lstStyle/>
        <a:p>
          <a:endParaRPr lang="es-ES"/>
        </a:p>
      </dgm:t>
    </dgm:pt>
    <dgm:pt modelId="{EF1F8900-3A2B-5449-A60D-42C811822250}" type="pres">
      <dgm:prSet presAssocID="{5318B1C6-AB1A-D04C-A735-D98175AA975F}" presName="extraNode" presStyleLbl="node1" presStyleIdx="0" presStyleCnt="6"/>
      <dgm:spPr/>
    </dgm:pt>
    <dgm:pt modelId="{F956D2D3-C0F6-2A41-A3F2-3DB2A6FB1F4F}" type="pres">
      <dgm:prSet presAssocID="{5318B1C6-AB1A-D04C-A735-D98175AA975F}" presName="dstNode" presStyleLbl="node1" presStyleIdx="0" presStyleCnt="6"/>
      <dgm:spPr/>
    </dgm:pt>
    <dgm:pt modelId="{C00F056F-2796-5A46-AE56-72C0656EBBCE}" type="pres">
      <dgm:prSet presAssocID="{2E17EF89-4413-9A4F-A11B-E6A87D5F5C7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6DDD30-70FE-A144-ADEF-964C2090806B}" type="pres">
      <dgm:prSet presAssocID="{2E17EF89-4413-9A4F-A11B-E6A87D5F5C7E}" presName="accent_1" presStyleCnt="0"/>
      <dgm:spPr/>
    </dgm:pt>
    <dgm:pt modelId="{8D26E1BE-CAB4-FE44-98C8-C90DA3F6D23D}" type="pres">
      <dgm:prSet presAssocID="{2E17EF89-4413-9A4F-A11B-E6A87D5F5C7E}" presName="accentRepeatNode" presStyleLbl="solidFgAcc1" presStyleIdx="0" presStyleCnt="6"/>
      <dgm:spPr/>
    </dgm:pt>
    <dgm:pt modelId="{2D2DEA34-E696-4340-BEDB-194324123905}" type="pres">
      <dgm:prSet presAssocID="{B1834DD6-6626-C64E-A04F-EAD7FBA77F1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A78EE-BA18-904F-8109-CEDC2570F268}" type="pres">
      <dgm:prSet presAssocID="{B1834DD6-6626-C64E-A04F-EAD7FBA77F1C}" presName="accent_2" presStyleCnt="0"/>
      <dgm:spPr/>
    </dgm:pt>
    <dgm:pt modelId="{9A05BEF1-666A-7F46-8D7D-2AFD86E84FED}" type="pres">
      <dgm:prSet presAssocID="{B1834DD6-6626-C64E-A04F-EAD7FBA77F1C}" presName="accentRepeatNode" presStyleLbl="solidFgAcc1" presStyleIdx="1" presStyleCnt="6"/>
      <dgm:spPr/>
    </dgm:pt>
    <dgm:pt modelId="{53F94B3E-4CAE-424A-8152-191A1A8B9053}" type="pres">
      <dgm:prSet presAssocID="{671F950F-1B54-6142-8B3B-19045A191DE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59A0C8-7814-1548-9CA3-2AA7D57A3457}" type="pres">
      <dgm:prSet presAssocID="{671F950F-1B54-6142-8B3B-19045A191DE4}" presName="accent_3" presStyleCnt="0"/>
      <dgm:spPr/>
    </dgm:pt>
    <dgm:pt modelId="{1B58B316-400A-F44D-9BC6-66D10AFA7C61}" type="pres">
      <dgm:prSet presAssocID="{671F950F-1B54-6142-8B3B-19045A191DE4}" presName="accentRepeatNode" presStyleLbl="solidFgAcc1" presStyleIdx="2" presStyleCnt="6"/>
      <dgm:spPr/>
    </dgm:pt>
    <dgm:pt modelId="{DF30043C-C544-4FA6-BFFC-6E3ED7FCF183}" type="pres">
      <dgm:prSet presAssocID="{C2FDBC0F-1ECF-BE45-876E-E2E2BED7DD5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0962F1-C4B7-4DC8-816C-F97131BFE824}" type="pres">
      <dgm:prSet presAssocID="{C2FDBC0F-1ECF-BE45-876E-E2E2BED7DD5D}" presName="accent_4" presStyleCnt="0"/>
      <dgm:spPr/>
    </dgm:pt>
    <dgm:pt modelId="{73C9D95B-614E-CD46-946F-3FCA696955D4}" type="pres">
      <dgm:prSet presAssocID="{C2FDBC0F-1ECF-BE45-876E-E2E2BED7DD5D}" presName="accentRepeatNode" presStyleLbl="solidFgAcc1" presStyleIdx="3" presStyleCnt="6"/>
      <dgm:spPr/>
    </dgm:pt>
    <dgm:pt modelId="{41692268-2F78-4012-8E64-44458CC45E61}" type="pres">
      <dgm:prSet presAssocID="{B21B071A-EE3A-AA41-B2E9-9380585757AE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05A36A-FBC9-4AC2-81A8-D683F670E765}" type="pres">
      <dgm:prSet presAssocID="{B21B071A-EE3A-AA41-B2E9-9380585757AE}" presName="accent_5" presStyleCnt="0"/>
      <dgm:spPr/>
    </dgm:pt>
    <dgm:pt modelId="{A2B6806B-09CC-A24E-A76D-11A350364CA8}" type="pres">
      <dgm:prSet presAssocID="{B21B071A-EE3A-AA41-B2E9-9380585757AE}" presName="accentRepeatNode" presStyleLbl="solidFgAcc1" presStyleIdx="4" presStyleCnt="6"/>
      <dgm:spPr/>
    </dgm:pt>
    <dgm:pt modelId="{9B478EBC-49FA-4B9B-AF6F-B6A89FB88E23}" type="pres">
      <dgm:prSet presAssocID="{A5550238-C4AA-CD40-9E98-67866CB9982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B430A8-86B2-4B12-B9B7-B828D48BB77B}" type="pres">
      <dgm:prSet presAssocID="{A5550238-C4AA-CD40-9E98-67866CB99829}" presName="accent_6" presStyleCnt="0"/>
      <dgm:spPr/>
    </dgm:pt>
    <dgm:pt modelId="{874D6F4E-A7D7-EB45-8BBD-959D593F9BEB}" type="pres">
      <dgm:prSet presAssocID="{A5550238-C4AA-CD40-9E98-67866CB99829}" presName="accentRepeatNode" presStyleLbl="solidFgAcc1" presStyleIdx="5" presStyleCnt="6"/>
      <dgm:spPr/>
    </dgm:pt>
  </dgm:ptLst>
  <dgm:cxnLst>
    <dgm:cxn modelId="{5C8C6D89-DB12-6B4A-9413-4A6F663C25E3}" srcId="{5318B1C6-AB1A-D04C-A735-D98175AA975F}" destId="{671F950F-1B54-6142-8B3B-19045A191DE4}" srcOrd="2" destOrd="0" parTransId="{D7BB7DFF-9DEC-7642-8965-28ABBC3E2219}" sibTransId="{4B9FA247-D745-F843-A81B-EB4911EAE506}"/>
    <dgm:cxn modelId="{4DBBA097-B6B1-B246-A4B0-30879329528A}" type="presOf" srcId="{7BF407AD-5665-8E40-A0DB-50598F6643EB}" destId="{5B5321B8-31B6-1B46-B35E-54D75EA3E410}" srcOrd="0" destOrd="0" presId="urn:microsoft.com/office/officeart/2008/layout/VerticalCurvedList"/>
    <dgm:cxn modelId="{DF56D7C7-B747-FE40-A7F0-E20C814B7BDC}" type="presOf" srcId="{671F950F-1B54-6142-8B3B-19045A191DE4}" destId="{53F94B3E-4CAE-424A-8152-191A1A8B9053}" srcOrd="0" destOrd="0" presId="urn:microsoft.com/office/officeart/2008/layout/VerticalCurvedList"/>
    <dgm:cxn modelId="{5B055199-8A3B-5B4D-B3EC-F88335BA671F}" srcId="{5318B1C6-AB1A-D04C-A735-D98175AA975F}" destId="{A5550238-C4AA-CD40-9E98-67866CB99829}" srcOrd="5" destOrd="0" parTransId="{1DD2C53F-80DF-3041-9AB7-1D7D006D2206}" sibTransId="{828BC23A-6937-3747-92B9-E9A0A11113AA}"/>
    <dgm:cxn modelId="{9239C390-9437-D74A-B96B-2822C66F2537}" type="presOf" srcId="{5318B1C6-AB1A-D04C-A735-D98175AA975F}" destId="{519B367B-F7E4-E344-A9F6-2CF11DAC93B2}" srcOrd="0" destOrd="0" presId="urn:microsoft.com/office/officeart/2008/layout/VerticalCurvedList"/>
    <dgm:cxn modelId="{1EDDC242-CB10-6642-9DDF-1359CF4CCA39}" type="presOf" srcId="{2E17EF89-4413-9A4F-A11B-E6A87D5F5C7E}" destId="{C00F056F-2796-5A46-AE56-72C0656EBBCE}" srcOrd="0" destOrd="0" presId="urn:microsoft.com/office/officeart/2008/layout/VerticalCurvedList"/>
    <dgm:cxn modelId="{12E632F9-9F8E-E54F-8E4A-377E3EC0C1AD}" srcId="{5318B1C6-AB1A-D04C-A735-D98175AA975F}" destId="{B1834DD6-6626-C64E-A04F-EAD7FBA77F1C}" srcOrd="1" destOrd="0" parTransId="{7279D899-A7F5-0D47-BAF3-4655878F7BE9}" sibTransId="{C054B30A-07F5-1B42-A3F8-37A4B95209AE}"/>
    <dgm:cxn modelId="{FC5C909A-DD40-844C-8847-E5E84B7CB00D}" srcId="{5318B1C6-AB1A-D04C-A735-D98175AA975F}" destId="{2E17EF89-4413-9A4F-A11B-E6A87D5F5C7E}" srcOrd="0" destOrd="0" parTransId="{DDDC5582-0426-D744-AB18-EEF964B3A08E}" sibTransId="{7BF407AD-5665-8E40-A0DB-50598F6643EB}"/>
    <dgm:cxn modelId="{9B951294-5C8D-BA40-B5F3-9B53F00897FA}" type="presOf" srcId="{B1834DD6-6626-C64E-A04F-EAD7FBA77F1C}" destId="{2D2DEA34-E696-4340-BEDB-194324123905}" srcOrd="0" destOrd="0" presId="urn:microsoft.com/office/officeart/2008/layout/VerticalCurvedList"/>
    <dgm:cxn modelId="{BC602A1E-8D27-D244-A1BD-8AD04DFC4B10}" srcId="{5318B1C6-AB1A-D04C-A735-D98175AA975F}" destId="{C2FDBC0F-1ECF-BE45-876E-E2E2BED7DD5D}" srcOrd="3" destOrd="0" parTransId="{949C72BC-9418-F74C-9657-DABF52E6D073}" sibTransId="{B71F5646-3B74-1943-81FB-0663D7DE6AFA}"/>
    <dgm:cxn modelId="{C6B3EDA8-45BF-4F48-9945-349237921707}" type="presOf" srcId="{B21B071A-EE3A-AA41-B2E9-9380585757AE}" destId="{41692268-2F78-4012-8E64-44458CC45E61}" srcOrd="0" destOrd="0" presId="urn:microsoft.com/office/officeart/2008/layout/VerticalCurvedList"/>
    <dgm:cxn modelId="{29015C19-33F3-1D42-9360-42F4BFF1B5C7}" type="presOf" srcId="{C2FDBC0F-1ECF-BE45-876E-E2E2BED7DD5D}" destId="{DF30043C-C544-4FA6-BFFC-6E3ED7FCF183}" srcOrd="0" destOrd="0" presId="urn:microsoft.com/office/officeart/2008/layout/VerticalCurvedList"/>
    <dgm:cxn modelId="{39037875-D305-934A-887D-6F4DBB1D1D47}" srcId="{5318B1C6-AB1A-D04C-A735-D98175AA975F}" destId="{B21B071A-EE3A-AA41-B2E9-9380585757AE}" srcOrd="4" destOrd="0" parTransId="{E17EA478-9F64-D745-820A-AE3179F4E937}" sibTransId="{89E322E3-1269-C444-BAFA-B08802934716}"/>
    <dgm:cxn modelId="{13F1D753-80AE-A84A-A775-6DA0C847C578}" type="presOf" srcId="{A5550238-C4AA-CD40-9E98-67866CB99829}" destId="{9B478EBC-49FA-4B9B-AF6F-B6A89FB88E23}" srcOrd="0" destOrd="0" presId="urn:microsoft.com/office/officeart/2008/layout/VerticalCurvedList"/>
    <dgm:cxn modelId="{ED796730-55EA-7A42-A971-2783F20474AF}" type="presParOf" srcId="{519B367B-F7E4-E344-A9F6-2CF11DAC93B2}" destId="{CD8DF34A-9456-E44A-B383-2551C98B40C0}" srcOrd="0" destOrd="0" presId="urn:microsoft.com/office/officeart/2008/layout/VerticalCurvedList"/>
    <dgm:cxn modelId="{8D1E0325-B3AC-404A-82CE-C7CE6DBD89CC}" type="presParOf" srcId="{CD8DF34A-9456-E44A-B383-2551C98B40C0}" destId="{C22BB385-B748-1547-9E25-8A095C52BE65}" srcOrd="0" destOrd="0" presId="urn:microsoft.com/office/officeart/2008/layout/VerticalCurvedList"/>
    <dgm:cxn modelId="{C6CDCB46-4641-1A45-9325-C03DDF37C2F7}" type="presParOf" srcId="{C22BB385-B748-1547-9E25-8A095C52BE65}" destId="{29D06855-443E-3C4B-B40E-45FE4AB32442}" srcOrd="0" destOrd="0" presId="urn:microsoft.com/office/officeart/2008/layout/VerticalCurvedList"/>
    <dgm:cxn modelId="{F985CB42-66ED-EA40-B345-389E641DD767}" type="presParOf" srcId="{C22BB385-B748-1547-9E25-8A095C52BE65}" destId="{5B5321B8-31B6-1B46-B35E-54D75EA3E410}" srcOrd="1" destOrd="0" presId="urn:microsoft.com/office/officeart/2008/layout/VerticalCurvedList"/>
    <dgm:cxn modelId="{8285A158-1B43-CC4C-B24C-62EFEF90F1B9}" type="presParOf" srcId="{C22BB385-B748-1547-9E25-8A095C52BE65}" destId="{EF1F8900-3A2B-5449-A60D-42C811822250}" srcOrd="2" destOrd="0" presId="urn:microsoft.com/office/officeart/2008/layout/VerticalCurvedList"/>
    <dgm:cxn modelId="{04A13337-5471-5C4D-8FD9-C01A205D2153}" type="presParOf" srcId="{C22BB385-B748-1547-9E25-8A095C52BE65}" destId="{F956D2D3-C0F6-2A41-A3F2-3DB2A6FB1F4F}" srcOrd="3" destOrd="0" presId="urn:microsoft.com/office/officeart/2008/layout/VerticalCurvedList"/>
    <dgm:cxn modelId="{0E138449-97FA-4E49-8658-A88C7768C5F1}" type="presParOf" srcId="{CD8DF34A-9456-E44A-B383-2551C98B40C0}" destId="{C00F056F-2796-5A46-AE56-72C0656EBBCE}" srcOrd="1" destOrd="0" presId="urn:microsoft.com/office/officeart/2008/layout/VerticalCurvedList"/>
    <dgm:cxn modelId="{45814FF3-9CC6-A145-BFEF-C82528A89EAC}" type="presParOf" srcId="{CD8DF34A-9456-E44A-B383-2551C98B40C0}" destId="{166DDD30-70FE-A144-ADEF-964C2090806B}" srcOrd="2" destOrd="0" presId="urn:microsoft.com/office/officeart/2008/layout/VerticalCurvedList"/>
    <dgm:cxn modelId="{EA1B92C7-2E24-5943-A019-0EA10A26C242}" type="presParOf" srcId="{166DDD30-70FE-A144-ADEF-964C2090806B}" destId="{8D26E1BE-CAB4-FE44-98C8-C90DA3F6D23D}" srcOrd="0" destOrd="0" presId="urn:microsoft.com/office/officeart/2008/layout/VerticalCurvedList"/>
    <dgm:cxn modelId="{49F2CF5B-9E6B-EC4D-8D06-7BB8153595DB}" type="presParOf" srcId="{CD8DF34A-9456-E44A-B383-2551C98B40C0}" destId="{2D2DEA34-E696-4340-BEDB-194324123905}" srcOrd="3" destOrd="0" presId="urn:microsoft.com/office/officeart/2008/layout/VerticalCurvedList"/>
    <dgm:cxn modelId="{9633F07D-E7B9-2C42-85B0-EA3B8A79F7FD}" type="presParOf" srcId="{CD8DF34A-9456-E44A-B383-2551C98B40C0}" destId="{0DCA78EE-BA18-904F-8109-CEDC2570F268}" srcOrd="4" destOrd="0" presId="urn:microsoft.com/office/officeart/2008/layout/VerticalCurvedList"/>
    <dgm:cxn modelId="{8EDBEE1B-875C-F34C-AB04-9CE8DD198F65}" type="presParOf" srcId="{0DCA78EE-BA18-904F-8109-CEDC2570F268}" destId="{9A05BEF1-666A-7F46-8D7D-2AFD86E84FED}" srcOrd="0" destOrd="0" presId="urn:microsoft.com/office/officeart/2008/layout/VerticalCurvedList"/>
    <dgm:cxn modelId="{F08196DD-7842-044F-9B5B-3A6BA8CA7135}" type="presParOf" srcId="{CD8DF34A-9456-E44A-B383-2551C98B40C0}" destId="{53F94B3E-4CAE-424A-8152-191A1A8B9053}" srcOrd="5" destOrd="0" presId="urn:microsoft.com/office/officeart/2008/layout/VerticalCurvedList"/>
    <dgm:cxn modelId="{4E2BC568-7DE7-E946-AB4C-AA8BECADAB13}" type="presParOf" srcId="{CD8DF34A-9456-E44A-B383-2551C98B40C0}" destId="{E759A0C8-7814-1548-9CA3-2AA7D57A3457}" srcOrd="6" destOrd="0" presId="urn:microsoft.com/office/officeart/2008/layout/VerticalCurvedList"/>
    <dgm:cxn modelId="{51696CC7-2E7D-A547-9080-E01CA7499F0D}" type="presParOf" srcId="{E759A0C8-7814-1548-9CA3-2AA7D57A3457}" destId="{1B58B316-400A-F44D-9BC6-66D10AFA7C61}" srcOrd="0" destOrd="0" presId="urn:microsoft.com/office/officeart/2008/layout/VerticalCurvedList"/>
    <dgm:cxn modelId="{9FB73ABB-5E66-034F-A8D0-083344654348}" type="presParOf" srcId="{CD8DF34A-9456-E44A-B383-2551C98B40C0}" destId="{DF30043C-C544-4FA6-BFFC-6E3ED7FCF183}" srcOrd="7" destOrd="0" presId="urn:microsoft.com/office/officeart/2008/layout/VerticalCurvedList"/>
    <dgm:cxn modelId="{D4AECD94-09AD-F845-BE1A-59F56C67C562}" type="presParOf" srcId="{CD8DF34A-9456-E44A-B383-2551C98B40C0}" destId="{D10962F1-C4B7-4DC8-816C-F97131BFE824}" srcOrd="8" destOrd="0" presId="urn:microsoft.com/office/officeart/2008/layout/VerticalCurvedList"/>
    <dgm:cxn modelId="{636DB46C-D2FC-9042-BCEA-251C3FB391EC}" type="presParOf" srcId="{D10962F1-C4B7-4DC8-816C-F97131BFE824}" destId="{73C9D95B-614E-CD46-946F-3FCA696955D4}" srcOrd="0" destOrd="0" presId="urn:microsoft.com/office/officeart/2008/layout/VerticalCurvedList"/>
    <dgm:cxn modelId="{DDE9EC03-957A-B14E-B6C1-B565CF3CCEAD}" type="presParOf" srcId="{CD8DF34A-9456-E44A-B383-2551C98B40C0}" destId="{41692268-2F78-4012-8E64-44458CC45E61}" srcOrd="9" destOrd="0" presId="urn:microsoft.com/office/officeart/2008/layout/VerticalCurvedList"/>
    <dgm:cxn modelId="{4E6B7D80-B783-124D-BC68-EC4A90F186E2}" type="presParOf" srcId="{CD8DF34A-9456-E44A-B383-2551C98B40C0}" destId="{7405A36A-FBC9-4AC2-81A8-D683F670E765}" srcOrd="10" destOrd="0" presId="urn:microsoft.com/office/officeart/2008/layout/VerticalCurvedList"/>
    <dgm:cxn modelId="{5BB39208-AAD6-264C-9855-035089253AF4}" type="presParOf" srcId="{7405A36A-FBC9-4AC2-81A8-D683F670E765}" destId="{A2B6806B-09CC-A24E-A76D-11A350364CA8}" srcOrd="0" destOrd="0" presId="urn:microsoft.com/office/officeart/2008/layout/VerticalCurvedList"/>
    <dgm:cxn modelId="{62F87D65-C1D3-684B-B74F-CE8B1C57C50E}" type="presParOf" srcId="{CD8DF34A-9456-E44A-B383-2551C98B40C0}" destId="{9B478EBC-49FA-4B9B-AF6F-B6A89FB88E23}" srcOrd="11" destOrd="0" presId="urn:microsoft.com/office/officeart/2008/layout/VerticalCurvedList"/>
    <dgm:cxn modelId="{EEC6FB2C-8B40-9842-94C4-85EC577F3138}" type="presParOf" srcId="{CD8DF34A-9456-E44A-B383-2551C98B40C0}" destId="{22B430A8-86B2-4B12-B9B7-B828D48BB77B}" srcOrd="12" destOrd="0" presId="urn:microsoft.com/office/officeart/2008/layout/VerticalCurvedList"/>
    <dgm:cxn modelId="{DE8873AE-92CC-0342-A26F-204180D6CE66}" type="presParOf" srcId="{22B430A8-86B2-4B12-B9B7-B828D48BB77B}" destId="{874D6F4E-A7D7-EB45-8BBD-959D593F9B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321B8-31B6-1B46-B35E-54D75EA3E410}">
      <dsp:nvSpPr>
        <dsp:cNvPr id="0" name=""/>
        <dsp:cNvSpPr/>
      </dsp:nvSpPr>
      <dsp:spPr>
        <a:xfrm>
          <a:off x="-3443706" y="-529481"/>
          <a:ext cx="4105951" cy="4105951"/>
        </a:xfrm>
        <a:prstGeom prst="blockArc">
          <a:avLst>
            <a:gd name="adj1" fmla="val 18900000"/>
            <a:gd name="adj2" fmla="val 2700000"/>
            <a:gd name="adj3" fmla="val 52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F056F-2796-5A46-AE56-72C0656EBBCE}">
      <dsp:nvSpPr>
        <dsp:cNvPr id="0" name=""/>
        <dsp:cNvSpPr/>
      </dsp:nvSpPr>
      <dsp:spPr>
        <a:xfrm>
          <a:off x="248207" y="160454"/>
          <a:ext cx="4146061" cy="3207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Segoe"/>
              <a:cs typeface="Segoe"/>
            </a:rPr>
            <a:t>Completitud</a:t>
          </a:r>
        </a:p>
      </dsp:txBody>
      <dsp:txXfrm>
        <a:off x="248207" y="160454"/>
        <a:ext cx="4146061" cy="320786"/>
      </dsp:txXfrm>
    </dsp:sp>
    <dsp:sp modelId="{8D26E1BE-CAB4-FE44-98C8-C90DA3F6D23D}">
      <dsp:nvSpPr>
        <dsp:cNvPr id="0" name=""/>
        <dsp:cNvSpPr/>
      </dsp:nvSpPr>
      <dsp:spPr>
        <a:xfrm>
          <a:off x="47715" y="120356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D2DEA34-E696-4340-BEDB-194324123905}">
      <dsp:nvSpPr>
        <dsp:cNvPr id="0" name=""/>
        <dsp:cNvSpPr/>
      </dsp:nvSpPr>
      <dsp:spPr>
        <a:xfrm>
          <a:off x="512076" y="641573"/>
          <a:ext cx="3882191" cy="320786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 dirty="0">
              <a:latin typeface="Segoe"/>
              <a:cs typeface="Segoe"/>
            </a:rPr>
            <a:t>Fuente primaria</a:t>
          </a:r>
        </a:p>
      </dsp:txBody>
      <dsp:txXfrm>
        <a:off x="512076" y="641573"/>
        <a:ext cx="3882191" cy="320786"/>
      </dsp:txXfrm>
    </dsp:sp>
    <dsp:sp modelId="{9A05BEF1-666A-7F46-8D7D-2AFD86E84FED}">
      <dsp:nvSpPr>
        <dsp:cNvPr id="0" name=""/>
        <dsp:cNvSpPr/>
      </dsp:nvSpPr>
      <dsp:spPr>
        <a:xfrm>
          <a:off x="311584" y="601475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3F94B3E-4CAE-424A-8152-191A1A8B9053}">
      <dsp:nvSpPr>
        <dsp:cNvPr id="0" name=""/>
        <dsp:cNvSpPr/>
      </dsp:nvSpPr>
      <dsp:spPr>
        <a:xfrm>
          <a:off x="632736" y="1122693"/>
          <a:ext cx="3761531" cy="320786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>
              <a:latin typeface="Segoe"/>
              <a:cs typeface="Segoe"/>
            </a:rPr>
            <a:t>Oportuna</a:t>
          </a:r>
        </a:p>
      </dsp:txBody>
      <dsp:txXfrm>
        <a:off x="632736" y="1122693"/>
        <a:ext cx="3761531" cy="320786"/>
      </dsp:txXfrm>
    </dsp:sp>
    <dsp:sp modelId="{1B58B316-400A-F44D-9BC6-66D10AFA7C61}">
      <dsp:nvSpPr>
        <dsp:cNvPr id="0" name=""/>
        <dsp:cNvSpPr/>
      </dsp:nvSpPr>
      <dsp:spPr>
        <a:xfrm>
          <a:off x="432245" y="1082594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30043C-C544-4FA6-BFFC-6E3ED7FCF183}">
      <dsp:nvSpPr>
        <dsp:cNvPr id="0" name=""/>
        <dsp:cNvSpPr/>
      </dsp:nvSpPr>
      <dsp:spPr>
        <a:xfrm>
          <a:off x="632736" y="1603507"/>
          <a:ext cx="3761531" cy="320786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Segoe"/>
              <a:cs typeface="Segoe"/>
            </a:rPr>
            <a:t>Procesable</a:t>
          </a:r>
        </a:p>
      </dsp:txBody>
      <dsp:txXfrm>
        <a:off x="632736" y="1603507"/>
        <a:ext cx="3761531" cy="320786"/>
      </dsp:txXfrm>
    </dsp:sp>
    <dsp:sp modelId="{73C9D95B-614E-CD46-946F-3FCA696955D4}">
      <dsp:nvSpPr>
        <dsp:cNvPr id="0" name=""/>
        <dsp:cNvSpPr/>
      </dsp:nvSpPr>
      <dsp:spPr>
        <a:xfrm>
          <a:off x="432245" y="1563409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1692268-2F78-4012-8E64-44458CC45E61}">
      <dsp:nvSpPr>
        <dsp:cNvPr id="0" name=""/>
        <dsp:cNvSpPr/>
      </dsp:nvSpPr>
      <dsp:spPr>
        <a:xfrm>
          <a:off x="512076" y="2084627"/>
          <a:ext cx="3882191" cy="320786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kern="1200">
              <a:latin typeface="Segoe"/>
              <a:cs typeface="Segoe"/>
            </a:rPr>
            <a:t>No discriminatorios</a:t>
          </a:r>
        </a:p>
      </dsp:txBody>
      <dsp:txXfrm>
        <a:off x="512076" y="2084627"/>
        <a:ext cx="3882191" cy="320786"/>
      </dsp:txXfrm>
    </dsp:sp>
    <dsp:sp modelId="{A2B6806B-09CC-A24E-A76D-11A350364CA8}">
      <dsp:nvSpPr>
        <dsp:cNvPr id="0" name=""/>
        <dsp:cNvSpPr/>
      </dsp:nvSpPr>
      <dsp:spPr>
        <a:xfrm>
          <a:off x="311584" y="2044528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B478EBC-49FA-4B9B-AF6F-B6A89FB88E23}">
      <dsp:nvSpPr>
        <dsp:cNvPr id="0" name=""/>
        <dsp:cNvSpPr/>
      </dsp:nvSpPr>
      <dsp:spPr>
        <a:xfrm>
          <a:off x="248207" y="2565746"/>
          <a:ext cx="4146061" cy="320786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625" tIns="30480" rIns="30480" bIns="3048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b="1" kern="1200">
              <a:latin typeface="Segoe"/>
              <a:cs typeface="Segoe"/>
            </a:rPr>
            <a:t>No propietaria</a:t>
          </a:r>
        </a:p>
      </dsp:txBody>
      <dsp:txXfrm>
        <a:off x="248207" y="2565746"/>
        <a:ext cx="4146061" cy="320786"/>
      </dsp:txXfrm>
    </dsp:sp>
    <dsp:sp modelId="{874D6F4E-A7D7-EB45-8BBD-959D593F9BEB}">
      <dsp:nvSpPr>
        <dsp:cNvPr id="0" name=""/>
        <dsp:cNvSpPr/>
      </dsp:nvSpPr>
      <dsp:spPr>
        <a:xfrm>
          <a:off x="47715" y="2525648"/>
          <a:ext cx="400983" cy="40098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3A631-4B15-42CD-AD1D-B3069F8C29BB}" type="datetimeFigureOut">
              <a:rPr lang="es-CO" smtClean="0"/>
              <a:t>18/05/17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DDA4-9362-4680-B628-F3D6F895BF37}" type="slidenum">
              <a:rPr lang="es-CO" smtClean="0"/>
              <a:t>‹Nr.›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174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CA97-9CC2-584E-A86D-EEDAD0F9C254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A29AC-D865-384F-A066-BE00CE2AE23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4612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Fuentes de Información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F729DE-59C7-984D-9405-6B9C09B30D1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7811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https://</a:t>
            </a:r>
            <a:r>
              <a:rPr lang="es-ES_tradnl" dirty="0" err="1" smtClean="0"/>
              <a:t>dev.socrata.com</a:t>
            </a:r>
            <a:r>
              <a:rPr lang="es-ES_tradnl" dirty="0" smtClean="0"/>
              <a:t>/</a:t>
            </a:r>
            <a:r>
              <a:rPr lang="es-ES_tradnl" dirty="0" err="1" smtClean="0"/>
              <a:t>docs</a:t>
            </a:r>
            <a:r>
              <a:rPr lang="es-ES_tradnl" dirty="0" smtClean="0"/>
              <a:t>/</a:t>
            </a:r>
            <a:r>
              <a:rPr lang="es-ES_tradnl" dirty="0" err="1" smtClean="0"/>
              <a:t>queries</a:t>
            </a:r>
            <a:r>
              <a:rPr lang="es-ES_tradnl" dirty="0" smtClean="0"/>
              <a:t>/</a:t>
            </a:r>
          </a:p>
          <a:p>
            <a:r>
              <a:rPr lang="es-ES_tradnl" dirty="0" smtClean="0"/>
              <a:t>https://</a:t>
            </a:r>
            <a:r>
              <a:rPr lang="es-ES_tradnl" dirty="0" err="1" smtClean="0"/>
              <a:t>dev.socrata.com</a:t>
            </a:r>
            <a:r>
              <a:rPr lang="es-ES_tradnl" dirty="0" smtClean="0"/>
              <a:t>/</a:t>
            </a:r>
            <a:r>
              <a:rPr lang="es-ES_tradnl" dirty="0" err="1" smtClean="0"/>
              <a:t>docs</a:t>
            </a:r>
            <a:r>
              <a:rPr lang="es-ES_tradnl" dirty="0" smtClean="0"/>
              <a:t>/</a:t>
            </a:r>
            <a:r>
              <a:rPr lang="es-ES_tradnl" dirty="0" err="1" smtClean="0"/>
              <a:t>filtering.html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5393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Abrir la </a:t>
            </a:r>
            <a:r>
              <a:rPr lang="es-ES_tradnl" sz="93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_tradnl" sz="93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coldeportes</a:t>
            </a: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escenario s para mostrar esta pagina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s-ES_tradnl" sz="93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www.datos.gov.co</a:t>
            </a: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/Mapas-Nacionales/Consolidado-Escenarios/886w-94ug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objeto de la Ley 1712 de 2014, conocida como la Ley de Transparencia y del Derecho de Acceso a la Información Pública, es regular el derecho de acceso a la información pública que tienen todas las personas, los procedimientos para el ejercicio y la garantía del derecho fundamental así como las excepciones a la publicidad de la información pública.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2887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Abrir la </a:t>
            </a:r>
            <a:r>
              <a:rPr lang="es-ES_tradnl" sz="93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</a:t>
            </a: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ES_tradnl" sz="93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coldeportes</a:t>
            </a: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escenario s para mostrar esta pagina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s-ES_tradnl" sz="936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www.datos.gov.co</a:t>
            </a: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/Mapas-Nacionales/Consolidado-Escenarios/886w-94ug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</a:t>
            </a:r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objeto de la Ley 1712 de 2014, conocida como la Ley de Transparencia y del Derecho de Acceso a la Información Pública, es regular el derecho de acceso a la </a:t>
            </a: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información </a:t>
            </a:r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pública que tienen todas las personas, los procedimientos para el ejercicio y la garantía del derecho fundamental así como las excepciones a la publicidad de la información pública.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2511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objeto de la Ley 1712 de 2014, conocida como la Ley de Transparencia y del Derecho de Acceso a la Información Pública, es regular el derecho de acceso a la información pública que tienen todas las personas, los procedimientos para el ejercicio y la garantía del derecho fundamental así como las excepciones a la publicidad de la información pública.</a:t>
            </a:r>
            <a:endParaRPr lang="es-CO" sz="936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4739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Conjunto de datos a utilizar</a:t>
            </a:r>
          </a:p>
          <a:p>
            <a:endParaRPr lang="es-ES_tradnl" dirty="0" smtClean="0"/>
          </a:p>
          <a:p>
            <a:r>
              <a:rPr lang="es-ES_tradnl" dirty="0" smtClean="0"/>
              <a:t>http://</a:t>
            </a:r>
            <a:r>
              <a:rPr lang="es-ES_tradnl" dirty="0" err="1" smtClean="0"/>
              <a:t>www.datos.gov.co</a:t>
            </a:r>
            <a:r>
              <a:rPr lang="es-ES_tradnl" dirty="0" smtClean="0"/>
              <a:t>/</a:t>
            </a:r>
            <a:r>
              <a:rPr lang="es-ES_tradnl" dirty="0" err="1" smtClean="0"/>
              <a:t>resource</a:t>
            </a:r>
            <a:r>
              <a:rPr lang="es-ES_tradnl" dirty="0" smtClean="0"/>
              <a:t>/53ga-fhf4.json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5777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https://</a:t>
            </a:r>
            <a:r>
              <a:rPr lang="es-ES_tradnl" dirty="0" err="1" smtClean="0"/>
              <a:t>dev.socrata.com</a:t>
            </a:r>
            <a:r>
              <a:rPr lang="es-ES_tradnl" dirty="0" smtClean="0"/>
              <a:t>/</a:t>
            </a:r>
            <a:r>
              <a:rPr lang="es-ES_tradnl" dirty="0" err="1" smtClean="0"/>
              <a:t>foundry</a:t>
            </a:r>
            <a:r>
              <a:rPr lang="es-ES_tradnl" dirty="0" smtClean="0"/>
              <a:t>/</a:t>
            </a:r>
            <a:r>
              <a:rPr lang="es-ES_tradnl" dirty="0" err="1" smtClean="0"/>
              <a:t>www.datos.gov.co</a:t>
            </a:r>
            <a:r>
              <a:rPr lang="es-ES_tradnl" dirty="0" smtClean="0"/>
              <a:t>/53ga-fhf4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28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1028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46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9675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301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69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661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70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265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acuerdo con el Banco Mundial, el concepto de Datos Abiertos es entendido como una práctica basada en la idea de que los datos o la información creados por la Gobierno  pertenecen a la sociedad. Dicha información es compartida, a través de una plataforma web, sin ninguna forma de protección legal en formatos abiertos y estándares con una estructura de fácil comprensión para que la misma pueda ser utilizada por los ciudadanos. Dado que son financiados y recopilados con dinero público, la información contenida en estos datos es pública y debe estar a disposición de cualquier ciudadano y para cualquier fin. 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 contexto colombiano, la Ley 1712 de 2014 “Transparencia y del Derecho de Acceso a la Información Pública Nacional” se ha definido como datos abiertos: 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“(…) aquellos datos primarios o sin procesar, que se encuentran en formatos estándar e interoperables que facilitan su acceso y reutilización, los cuales están bajo la custodia de las entidades públicas o privadas que cumplen con funciones públicas y que son puestos a disposición de cualquier ciudadano, de forma libre y sin restricciones, con el fin de que terceros puedan reutilizarlos y crear servicios derivados de los mismos”.</a:t>
            </a:r>
          </a:p>
          <a:p>
            <a:endParaRPr lang="es-ES_tradnl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6433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ES" i="1" dirty="0"/>
              <a:t>Completos:</a:t>
            </a:r>
            <a:r>
              <a:rPr lang="es-ES" dirty="0"/>
              <a:t> Todos los datos públicos deben estar disponibles. Los datos públicos no contemplan datos privados ni limitaciones de seguridad o privilegios.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Primarios:</a:t>
            </a:r>
            <a:r>
              <a:rPr lang="es-ES" dirty="0"/>
              <a:t> Los datos deben ser recolectados en la fuente de origen, con el nivel de granularidad más alto posible, no en forma agregada ni modificada.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Oportunos:</a:t>
            </a:r>
            <a:r>
              <a:rPr lang="es-ES" dirty="0"/>
              <a:t> Los datos deben estar disponibles tan rápido como sea necesario para garantizar el valor de los mismos.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Accesibles:</a:t>
            </a:r>
            <a:r>
              <a:rPr lang="es-ES" dirty="0"/>
              <a:t> Los datos deben estar disponibles para el rango más amplio de usuarios y para el rango más amplio de propósitos.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Procesables por máquinas:</a:t>
            </a:r>
            <a:r>
              <a:rPr lang="es-ES" dirty="0"/>
              <a:t> Los datos deben estar estructurados razonablemente para permitir un procesamiento automático.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No discriminatorios:</a:t>
            </a:r>
            <a:r>
              <a:rPr lang="es-ES" dirty="0"/>
              <a:t> Los datos deben estar disponibles para cualquiera persona, sin requerir un registro.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No propietarios: L</a:t>
            </a:r>
            <a:r>
              <a:rPr lang="es-ES" dirty="0"/>
              <a:t>os datos deben estar disponibles en un formato sobre el cual ninguna entidad tiene un control exclusivo.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r>
              <a:rPr lang="es-ES" i="1" dirty="0"/>
              <a:t>Libres de licencias:</a:t>
            </a:r>
            <a:r>
              <a:rPr lang="es-ES" dirty="0"/>
              <a:t> Los datos no deben estar sujetos a ningún derecho de autor, patente, marca registrada o regulaciones de acuerdo de secreto. Se podrán permitir restricciones razonables de privacidad, seguridad o privilegios.</a:t>
            </a:r>
            <a:endParaRPr lang="es-CO" dirty="0"/>
          </a:p>
          <a:p>
            <a:pPr eaLnBrk="1" hangingPunct="1">
              <a:spcBef>
                <a:spcPct val="0"/>
              </a:spcBef>
            </a:pPr>
            <a:endParaRPr lang="es-CO" dirty="0"/>
          </a:p>
          <a:p>
            <a:endParaRPr lang="es-CO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832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esta diapositiva podemos un ejemplo de datos abiertos correspondiente a los resultados de las elecciones nacionales publicados en el portal de datos abiertos por la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Registraduría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nacional del estado civil, dado que los datos deben publicarse de manera estructurada (Filas y columnas) y en formatos abiertos, es decir,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csv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txt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json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Los datos publicados en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pdf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.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jgp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s-CO" sz="936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es-CO" sz="936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son considerados abiertos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40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936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objeto de la Ley 1712 de 2014, conocida como la Ley de Transparencia y del Derecho de Acceso a la Información Pública, es regular el derecho de acceso a la información pública que tienen todas las personas, los procedimientos para el ejercicio y la garantía del derecho fundamental así como las excepciones a la publicidad de la información pública.</a:t>
            </a:r>
            <a:endParaRPr lang="es-CO" sz="936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768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55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936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ABRIR URL DE SOCRATA https://</a:t>
            </a:r>
            <a:r>
              <a:rPr lang="es-ES_tradnl" sz="936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dev.socrata.com</a:t>
            </a:r>
            <a:r>
              <a:rPr lang="es-ES_tradnl" sz="936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  <a:p>
            <a:endParaRPr lang="es-ES_tradnl" sz="936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936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s-ES_tradnl" sz="936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socrata.com</a:t>
            </a:r>
            <a:r>
              <a:rPr lang="es-ES_tradnl" sz="936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</a:p>
          <a:p>
            <a:endParaRPr lang="es-ES_tradnl" sz="936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936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API de datos abiertos de </a:t>
            </a:r>
            <a:r>
              <a:rPr lang="es-ES_tradnl" sz="936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Socrata</a:t>
            </a:r>
            <a:r>
              <a:rPr lang="es-ES_tradnl" sz="936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permite</a:t>
            </a:r>
            <a:r>
              <a:rPr lang="es-ES_tradnl" sz="936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acceder a los recursos de datos abiertos de  gobiernos, entidades no </a:t>
            </a:r>
            <a:r>
              <a:rPr lang="es-ES_tradnl" sz="936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beneficas</a:t>
            </a:r>
            <a:r>
              <a:rPr lang="es-ES_tradnl" sz="936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ONG  alrededor del mundo.</a:t>
            </a:r>
          </a:p>
          <a:p>
            <a:r>
              <a:rPr lang="es-ES_tradnl" sz="936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ejemplo de ello es acceder al listado de escuelas de secundaria de </a:t>
            </a:r>
            <a:r>
              <a:rPr lang="es-ES_tradnl" sz="936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Hawai</a:t>
            </a:r>
            <a:endParaRPr lang="es-ES_tradnl" sz="936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936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dirty="0" smtClean="0"/>
              <a:t>https://</a:t>
            </a:r>
            <a:r>
              <a:rPr lang="es-ES_tradnl" dirty="0" err="1" smtClean="0"/>
              <a:t>data.hawaii.gov</a:t>
            </a:r>
            <a:r>
              <a:rPr lang="es-ES_tradnl" dirty="0" smtClean="0"/>
              <a:t>/</a:t>
            </a:r>
            <a:r>
              <a:rPr lang="es-ES_tradnl" dirty="0" err="1" smtClean="0"/>
              <a:t>resource</a:t>
            </a:r>
            <a:r>
              <a:rPr lang="es-ES_tradnl" dirty="0" smtClean="0"/>
              <a:t>/9ws9-ba8b.json</a:t>
            </a:r>
          </a:p>
          <a:p>
            <a:endParaRPr lang="es-ES_tradnl" dirty="0" smtClean="0"/>
          </a:p>
          <a:p>
            <a:r>
              <a:rPr lang="es-ES_tradnl" dirty="0" err="1" smtClean="0"/>
              <a:t>Socrata</a:t>
            </a:r>
            <a:r>
              <a:rPr lang="es-ES_tradnl" dirty="0" smtClean="0"/>
              <a:t> API como herramienta</a:t>
            </a:r>
            <a:r>
              <a:rPr lang="es-ES_tradnl" baseline="0" dirty="0" smtClean="0"/>
              <a:t> de desarrollo permite: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baseline="0" dirty="0" smtClean="0"/>
              <a:t>Consumir datos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baseline="0" dirty="0" smtClean="0"/>
              <a:t>Realizar consultas sobre los conjuntos de datos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baseline="0" dirty="0" smtClean="0"/>
              <a:t>Actualizar datos de los conjuntos de datos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690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936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API de datos abiertos de </a:t>
            </a:r>
            <a:r>
              <a:rPr lang="es-ES_tradnl" sz="936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Socrata</a:t>
            </a:r>
            <a:r>
              <a:rPr lang="es-ES_tradnl" sz="936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permite</a:t>
            </a:r>
            <a:r>
              <a:rPr lang="es-ES_tradnl" sz="936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acceder a los recursos de datos abiertos de  gobiernos, entidades no </a:t>
            </a:r>
            <a:r>
              <a:rPr lang="es-ES_tradnl" sz="936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beneficas</a:t>
            </a:r>
            <a:r>
              <a:rPr lang="es-ES_tradnl" sz="936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ONG  alrededor del </a:t>
            </a:r>
            <a:r>
              <a:rPr lang="es-ES_tradnl" sz="936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munfo</a:t>
            </a:r>
            <a:r>
              <a:rPr lang="es-ES_tradnl" sz="936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_tradnl" sz="936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ejemplo de ello es acceder al listado de escuelas de secundaria de </a:t>
            </a:r>
            <a:r>
              <a:rPr lang="es-ES_tradnl" sz="936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Hawai</a:t>
            </a:r>
            <a:endParaRPr lang="es-ES_tradnl" sz="936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936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dirty="0" smtClean="0"/>
              <a:t>https://</a:t>
            </a:r>
            <a:r>
              <a:rPr lang="es-ES_tradnl" dirty="0" err="1" smtClean="0"/>
              <a:t>data.hawaii.gov</a:t>
            </a:r>
            <a:r>
              <a:rPr lang="es-ES_tradnl" dirty="0" smtClean="0"/>
              <a:t>/</a:t>
            </a:r>
            <a:r>
              <a:rPr lang="es-ES_tradnl" dirty="0" err="1" smtClean="0"/>
              <a:t>resource</a:t>
            </a:r>
            <a:r>
              <a:rPr lang="es-ES_tradnl" dirty="0" smtClean="0"/>
              <a:t>/9ws9-ba8b.json</a:t>
            </a:r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MOSTRAR EJEMPLO DE LA SALIDA EN LOS FORMATOS </a:t>
            </a:r>
          </a:p>
          <a:p>
            <a:endParaRPr lang="es-ES_tradnl" dirty="0" smtClean="0"/>
          </a:p>
          <a:p>
            <a:r>
              <a:rPr lang="es-ES_tradnl" dirty="0" err="1" smtClean="0"/>
              <a:t>Socrata</a:t>
            </a:r>
            <a:r>
              <a:rPr lang="es-ES_tradnl" dirty="0" smtClean="0"/>
              <a:t> API como herramienta</a:t>
            </a:r>
            <a:r>
              <a:rPr lang="es-ES_tradnl" baseline="0" dirty="0" smtClean="0"/>
              <a:t> de desarrollo permite: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baseline="0" dirty="0" smtClean="0"/>
              <a:t>Consumir datos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baseline="0" dirty="0" smtClean="0"/>
              <a:t>Realizar consultas sobre los conjuntos de datos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baseline="0" dirty="0" smtClean="0"/>
              <a:t>Actualizar datos de los conjuntos de datos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3152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936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API de datos abiertos de </a:t>
            </a:r>
            <a:r>
              <a:rPr lang="es-ES_tradnl" sz="936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Socrata</a:t>
            </a:r>
            <a:r>
              <a:rPr lang="es-ES_tradnl" sz="936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permite</a:t>
            </a:r>
            <a:r>
              <a:rPr lang="es-ES_tradnl" sz="936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acceder a los recursos de datos abiertos de  gobiernos, entidades no </a:t>
            </a:r>
            <a:r>
              <a:rPr lang="es-ES_tradnl" sz="936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beneficas</a:t>
            </a:r>
            <a:r>
              <a:rPr lang="es-ES_tradnl" sz="936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ONG  alrededor del </a:t>
            </a:r>
            <a:r>
              <a:rPr lang="es-ES_tradnl" sz="936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munfo</a:t>
            </a:r>
            <a:r>
              <a:rPr lang="es-ES_tradnl" sz="936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s-ES_tradnl" sz="936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ejemplo de ello es acceder al listado de escuelas de secundaria de </a:t>
            </a:r>
            <a:r>
              <a:rPr lang="es-ES_tradnl" sz="936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Hawai</a:t>
            </a:r>
            <a:endParaRPr lang="es-ES_tradnl" sz="936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_tradnl" sz="936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dirty="0" smtClean="0"/>
              <a:t>https://</a:t>
            </a:r>
            <a:r>
              <a:rPr lang="es-ES_tradnl" dirty="0" err="1" smtClean="0"/>
              <a:t>data.hawaii.gov</a:t>
            </a:r>
            <a:r>
              <a:rPr lang="es-ES_tradnl" dirty="0" smtClean="0"/>
              <a:t>/</a:t>
            </a:r>
            <a:r>
              <a:rPr lang="es-ES_tradnl" dirty="0" err="1" smtClean="0"/>
              <a:t>resource</a:t>
            </a:r>
            <a:r>
              <a:rPr lang="es-ES_tradnl" dirty="0" smtClean="0"/>
              <a:t>/9ws9-ba8b.json</a:t>
            </a:r>
          </a:p>
          <a:p>
            <a:endParaRPr lang="es-ES_tradnl" dirty="0" smtClean="0"/>
          </a:p>
          <a:p>
            <a:r>
              <a:rPr lang="es-ES_tradnl" dirty="0" err="1" smtClean="0"/>
              <a:t>Socrata</a:t>
            </a:r>
            <a:r>
              <a:rPr lang="es-ES_tradnl" dirty="0" smtClean="0"/>
              <a:t> API como herramienta</a:t>
            </a:r>
            <a:r>
              <a:rPr lang="es-ES_tradnl" baseline="0" dirty="0" smtClean="0"/>
              <a:t> de desarrollo permite: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baseline="0" dirty="0" smtClean="0"/>
              <a:t>Consumir datos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baseline="0" dirty="0" smtClean="0"/>
              <a:t>Realizar consultas sobre los conjuntos de datos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baseline="0" dirty="0" smtClean="0"/>
              <a:t>Actualizar datos de los conjuntos de datos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A29AC-D865-384F-A066-BE00CE2AE235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139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944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049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083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502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175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542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065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9944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758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006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625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52EB1-C82B-1F41-AE39-BCA178D32BAA}" type="datetimeFigureOut">
              <a:rPr lang="es-ES_tradnl" smtClean="0"/>
              <a:t>18/5/17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0DF49-1FCD-2748-A6D6-9719C21A66DB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3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.phonegap.com/" TargetMode="External"/><Relationship Id="rId4" Type="http://schemas.openxmlformats.org/officeDocument/2006/relationships/hyperlink" Target="http://docs.phonegap.com/getting-started/1-install-phonegap/desktop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honegap.com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phonegap.com/" TargetMode="External"/><Relationship Id="rId4" Type="http://schemas.openxmlformats.org/officeDocument/2006/relationships/hyperlink" Target="https://build.phonegap.com/" TargetMode="External"/><Relationship Id="rId5" Type="http://schemas.openxmlformats.org/officeDocument/2006/relationships/hyperlink" Target="http://docs.phonegap.com/getting-started/1-install-phonegap/desktop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phonegap/phonegap-template-hello-world/blob/master/www/config.xml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uild.phonegap.com/" TargetMode="External"/><Relationship Id="rId3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1266093" y="1596283"/>
            <a:ext cx="6236746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pPr>
              <a:defRPr/>
            </a:pPr>
            <a:r>
              <a:rPr lang="es-CO" sz="4000" cap="small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Uso de conjuntos  de datos del portal de Datos Abiertos de Colombia en Aplicaciones M</a:t>
            </a:r>
            <a:r>
              <a:rPr lang="es-ES" sz="4000" cap="small" dirty="0" err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óviles</a:t>
            </a:r>
            <a:r>
              <a:rPr lang="es-ES" sz="4000" cap="small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endParaRPr lang="es-CO" sz="4000" cap="smal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44072"/>
            <a:ext cx="7886700" cy="1104636"/>
          </a:xfrm>
        </p:spPr>
        <p:txBody>
          <a:bodyPr/>
          <a:lstStyle/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 API</a:t>
            </a:r>
            <a:endParaRPr lang="es-ES_tradnl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09" y="1060563"/>
            <a:ext cx="4707881" cy="211806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68686" y="1060564"/>
            <a:ext cx="369780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s-ES_tradnl" sz="2600" dirty="0">
                <a:latin typeface="Arial Narrow" charset="0"/>
                <a:ea typeface="Arial Narrow" charset="0"/>
                <a:cs typeface="Arial Narrow" charset="0"/>
              </a:rPr>
              <a:t>Consumir datos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2600" dirty="0">
                <a:latin typeface="Arial Narrow" charset="0"/>
                <a:ea typeface="Arial Narrow" charset="0"/>
                <a:cs typeface="Arial Narrow" charset="0"/>
              </a:rPr>
              <a:t>Realizar consultas sobre los conjuntos de datos</a:t>
            </a:r>
          </a:p>
          <a:p>
            <a:pPr marL="171450" indent="-171450">
              <a:buFont typeface="Arial" charset="0"/>
              <a:buChar char="•"/>
            </a:pPr>
            <a:r>
              <a:rPr lang="es-ES_tradnl" sz="2600" dirty="0">
                <a:latin typeface="Arial Narrow" charset="0"/>
                <a:ea typeface="Arial Narrow" charset="0"/>
                <a:cs typeface="Arial Narrow" charset="0"/>
              </a:rPr>
              <a:t>Actualizar datos de los conjuntos de datos</a:t>
            </a:r>
          </a:p>
          <a:p>
            <a:endParaRPr lang="es-ES_tradnl" sz="26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44072"/>
            <a:ext cx="7886700" cy="1104636"/>
          </a:xfrm>
        </p:spPr>
        <p:txBody>
          <a:bodyPr/>
          <a:lstStyle/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 API</a:t>
            </a:r>
            <a:endParaRPr lang="es-ES_tradnl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01" y="1060564"/>
            <a:ext cx="5089071" cy="1903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uadroTexto 10"/>
          <p:cNvSpPr txBox="1"/>
          <p:nvPr/>
        </p:nvSpPr>
        <p:spPr>
          <a:xfrm>
            <a:off x="844063" y="3058639"/>
            <a:ext cx="4059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sz="2200" b="1" smtClean="0">
                <a:latin typeface="Arial Narrow" charset="0"/>
                <a:ea typeface="Arial Narrow" charset="0"/>
                <a:cs typeface="Arial Narrow" charset="0"/>
              </a:rPr>
              <a:t>Formatos de salida</a:t>
            </a:r>
            <a:endParaRPr lang="es-ES_tradnl" sz="22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5" y="2094093"/>
            <a:ext cx="2601686" cy="189671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903561" y="4085395"/>
            <a:ext cx="4059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sz="2200" b="1" dirty="0" smtClean="0">
                <a:latin typeface="Arial Narrow" charset="0"/>
                <a:ea typeface="Arial Narrow" charset="0"/>
                <a:cs typeface="Arial Narrow" charset="0"/>
              </a:rPr>
              <a:t>Acceso al API</a:t>
            </a:r>
            <a:endParaRPr lang="es-ES_tradnl" sz="22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-44072"/>
            <a:ext cx="7886700" cy="1104636"/>
          </a:xfrm>
        </p:spPr>
        <p:txBody>
          <a:bodyPr/>
          <a:lstStyle/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 API</a:t>
            </a:r>
            <a:endParaRPr lang="es-ES_tradnl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28650" y="4511473"/>
            <a:ext cx="220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sz="2200" b="1" dirty="0" smtClean="0">
                <a:latin typeface="Arial Narrow" charset="0"/>
                <a:ea typeface="Arial Narrow" charset="0"/>
                <a:cs typeface="Arial Narrow" charset="0"/>
              </a:rPr>
              <a:t>Compatibilidad</a:t>
            </a:r>
            <a:endParaRPr lang="es-ES_tradnl" sz="22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08" y="1060564"/>
            <a:ext cx="1665259" cy="334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Agrupar 8"/>
          <p:cNvGrpSpPr/>
          <p:nvPr/>
        </p:nvGrpSpPr>
        <p:grpSpPr>
          <a:xfrm>
            <a:off x="3253627" y="2141720"/>
            <a:ext cx="5128413" cy="1288597"/>
            <a:chOff x="3505199" y="2102721"/>
            <a:chExt cx="6636948" cy="1695745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5199" y="2102721"/>
              <a:ext cx="2939143" cy="16957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CuadroTexto 7"/>
            <p:cNvSpPr txBox="1"/>
            <p:nvPr/>
          </p:nvSpPr>
          <p:spPr>
            <a:xfrm>
              <a:off x="6444342" y="2128022"/>
              <a:ext cx="3697805" cy="1012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charset="0"/>
                <a:buChar char="•"/>
              </a:pPr>
              <a:r>
                <a:rPr lang="es-ES_tradnl" sz="2200" b="1" dirty="0" smtClean="0">
                  <a:latin typeface="Arial Narrow" charset="0"/>
                  <a:ea typeface="Arial Narrow" charset="0"/>
                  <a:cs typeface="Arial Narrow" charset="0"/>
                </a:rPr>
                <a:t>Procesamiento de datos</a:t>
              </a:r>
              <a:endParaRPr lang="es-ES_tradnl" sz="2200" b="1" dirty="0">
                <a:latin typeface="Arial Narrow" charset="0"/>
                <a:ea typeface="Arial Narrow" charset="0"/>
                <a:cs typeface="Arial Narro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37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8650" y="-440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 API- PROCESAMIENTO DE DATOS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7" y="878477"/>
            <a:ext cx="5711891" cy="399832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84686" y="1598392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s-ES_tradnl" sz="2200" b="1" dirty="0" smtClean="0">
                <a:latin typeface="Arial Narrow" charset="0"/>
                <a:ea typeface="Arial Narrow" charset="0"/>
                <a:cs typeface="Arial Narrow" charset="0"/>
              </a:rPr>
              <a:t>Consultas sobre el conjunto de datos</a:t>
            </a:r>
          </a:p>
          <a:p>
            <a:pPr marL="171450" indent="-171450" algn="ctr" defTabSz="914400">
              <a:defRPr/>
            </a:pPr>
            <a:r>
              <a:rPr lang="es-ES_tradnl" sz="2400" dirty="0" err="1" smtClean="0"/>
              <a:t>SoQL</a:t>
            </a:r>
            <a:r>
              <a:rPr lang="es-ES_tradnl" sz="2400" dirty="0" smtClean="0"/>
              <a:t> </a:t>
            </a:r>
            <a:r>
              <a:rPr lang="es-ES_tradnl" sz="2400" dirty="0" err="1"/>
              <a:t>Clauses</a:t>
            </a:r>
            <a:endParaRPr lang="es-ES_tradnl" sz="2400" dirty="0"/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s-ES_tradnl" sz="2200" b="1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8" y="2007179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ES_tradnl" sz="4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Estructura de un conjunto de datos </a:t>
            </a:r>
            <a:endParaRPr lang="es-MX" sz="48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MX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Interfaz del </a:t>
            </a:r>
            <a:r>
              <a:rPr lang="es-MX" sz="3600" b="1" dirty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Conjuntos de Datos</a:t>
            </a:r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300038" y="1007370"/>
            <a:ext cx="8424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Una vez creado el conjunto de datos, </a:t>
            </a:r>
            <a:r>
              <a:rPr lang="es-ES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este contará </a:t>
            </a: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 la siguiente apariencia: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CO" sz="2400" dirty="0" smtClean="0"/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8" y="1361314"/>
            <a:ext cx="7292261" cy="30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MX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Interfaz del </a:t>
            </a:r>
            <a:r>
              <a:rPr lang="es-MX" sz="3600" b="1" dirty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Conjuntos de Datos</a:t>
            </a:r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300038" y="1007370"/>
            <a:ext cx="84248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Icono</a:t>
            </a: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, título y </a:t>
            </a: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descripción.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Enlaces </a:t>
            </a: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de suscripción y </a:t>
            </a: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compartición.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Opciones </a:t>
            </a: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visualización</a:t>
            </a:r>
            <a:r>
              <a:rPr lang="es-MX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Panel </a:t>
            </a: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búsqueda.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Botón </a:t>
            </a:r>
            <a:r>
              <a:rPr lang="es-ES" sz="1600" dirty="0">
                <a:latin typeface="Helvetica" panose="020B0604020202020204" pitchFamily="34" charset="0"/>
                <a:cs typeface="Helvetica" panose="020B0604020202020204" pitchFamily="34" charset="0"/>
              </a:rPr>
              <a:t>de pantalla </a:t>
            </a: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completa.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MX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Panel de herramientas.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Datos</a:t>
            </a:r>
            <a:r>
              <a:rPr lang="es-MX" sz="1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s-MX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E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s-CO" sz="2400" dirty="0" smtClean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541181"/>
            <a:ext cx="5524502" cy="22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6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8" y="1752060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Panel de Herramientas de los Conjuntos</a:t>
            </a:r>
            <a:endParaRPr lang="es-MX" sz="48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5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MX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Opciones Panel de Exportar.</a:t>
            </a:r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300038" y="1007370"/>
            <a:ext cx="8424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API SODA.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ODATA.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Imprimir.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Descargar.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677" y="876300"/>
            <a:ext cx="299085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3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8" y="1432752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ES_tradnl" sz="48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Token</a:t>
            </a:r>
            <a:r>
              <a:rPr lang="es-ES_tradnl" sz="48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ES_tradnl" sz="4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de </a:t>
            </a:r>
            <a:r>
              <a:rPr lang="es-ES_tradnl" sz="4800" b="1" dirty="0" err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aplicaci</a:t>
            </a:r>
            <a:r>
              <a:rPr lang="es-ES" sz="4800" b="1" dirty="0" err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ón</a:t>
            </a:r>
            <a:r>
              <a:rPr lang="es-ES" sz="4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br>
              <a:rPr lang="es-ES" sz="4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r>
              <a:rPr lang="es-ES" sz="4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para consumir conjuntos de datos</a:t>
            </a:r>
            <a:r>
              <a:rPr lang="es-ES_tradnl" sz="4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/>
            </a:r>
            <a:br>
              <a:rPr lang="es-ES_tradnl" sz="4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endParaRPr lang="es-MX" sz="48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0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0" y="140610"/>
            <a:ext cx="4694890" cy="54460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Reglas del Taller</a:t>
            </a:r>
            <a:endParaRPr lang="es-ES" sz="36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0"/>
          <a:stretch/>
        </p:blipFill>
        <p:spPr>
          <a:xfrm>
            <a:off x="657169" y="956127"/>
            <a:ext cx="3167918" cy="389073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59728" y="1002393"/>
            <a:ext cx="4694465" cy="3682093"/>
          </a:xfrm>
        </p:spPr>
        <p:txBody>
          <a:bodyPr/>
          <a:lstStyle/>
          <a:p>
            <a:pPr marL="385763" indent="-385763">
              <a:buAutoNum type="arabicPeriod"/>
            </a:pP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Horario</a:t>
            </a:r>
          </a:p>
          <a:p>
            <a:pPr lvl="1"/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9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:00 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am a 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1:00 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m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.   </a:t>
            </a: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No abandonar la reunión.</a:t>
            </a: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Presencia plena.</a:t>
            </a:r>
          </a:p>
          <a:p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Preguntas </a:t>
            </a: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al 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charset="0"/>
                <a:ea typeface="Arial Narrow" charset="0"/>
                <a:cs typeface="Arial Narrow" charset="0"/>
              </a:rPr>
              <a:t>final de la presentación.</a:t>
            </a:r>
          </a:p>
        </p:txBody>
      </p:sp>
    </p:spTree>
    <p:extLst>
      <p:ext uri="{BB962C8B-B14F-4D97-AF65-F5344CB8AC3E}">
        <p14:creationId xmlns:p14="http://schemas.microsoft.com/office/powerpoint/2010/main" val="38484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104636"/>
          </a:xfrm>
        </p:spPr>
        <p:txBody>
          <a:bodyPr/>
          <a:lstStyle/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¿C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ómo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Genero un 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Token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para mis aplicaciones</a:t>
            </a:r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?</a:t>
            </a:r>
            <a:endParaRPr lang="es-ES_tradnl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12536" y="921884"/>
            <a:ext cx="7886700" cy="365503"/>
          </a:xfrm>
        </p:spPr>
        <p:txBody>
          <a:bodyPr>
            <a:normAutofit lnSpcReduction="10000"/>
          </a:bodyPr>
          <a:lstStyle/>
          <a:p>
            <a:r>
              <a:rPr lang="es-ES_tradnl" dirty="0" err="1" smtClean="0"/>
              <a:t>Autenticaci</a:t>
            </a:r>
            <a:r>
              <a:rPr lang="es-ES" dirty="0" err="1" smtClean="0"/>
              <a:t>ón</a:t>
            </a:r>
            <a:r>
              <a:rPr lang="es-ES" dirty="0" smtClean="0"/>
              <a:t> en el portal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93" y="1287387"/>
            <a:ext cx="6744607" cy="35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6421" y="810154"/>
            <a:ext cx="7886700" cy="380017"/>
          </a:xfrm>
        </p:spPr>
        <p:txBody>
          <a:bodyPr/>
          <a:lstStyle/>
          <a:p>
            <a:r>
              <a:rPr lang="es-ES_tradnl" dirty="0" smtClean="0"/>
              <a:t>Dirigirse a la </a:t>
            </a:r>
            <a:r>
              <a:rPr lang="es-ES_tradnl" smtClean="0"/>
              <a:t>parte superior derecha donde dice “Bienvenido”</a:t>
            </a:r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86" y="1311428"/>
            <a:ext cx="6604000" cy="3315368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104636"/>
          </a:xfrm>
        </p:spPr>
        <p:txBody>
          <a:bodyPr/>
          <a:lstStyle/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¿C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ómo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Genero un 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Token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para mis aplicaciones</a:t>
            </a:r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?</a:t>
            </a:r>
            <a:endParaRPr lang="es-ES_tradnl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5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554189"/>
          </a:xfrm>
        </p:spPr>
        <p:txBody>
          <a:bodyPr>
            <a:normAutofit fontScale="92500"/>
          </a:bodyPr>
          <a:lstStyle/>
          <a:p>
            <a:r>
              <a:rPr lang="es-ES_tradnl" dirty="0" smtClean="0"/>
              <a:t>Dentro de ”Bienvenidos” Dirigirse a la parte inferior llamada </a:t>
            </a:r>
            <a:r>
              <a:rPr lang="es-ES_tradnl" smtClean="0"/>
              <a:t>“Administrar”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5" y="2305957"/>
            <a:ext cx="8560040" cy="2091871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104636"/>
          </a:xfrm>
        </p:spPr>
        <p:txBody>
          <a:bodyPr/>
          <a:lstStyle/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¿C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ómo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Genero un 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Token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para mis aplicaciones</a:t>
            </a:r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?</a:t>
            </a:r>
            <a:endParaRPr lang="es-ES_tradnl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554189"/>
          </a:xfrm>
        </p:spPr>
        <p:txBody>
          <a:bodyPr/>
          <a:lstStyle/>
          <a:p>
            <a:r>
              <a:rPr lang="es-ES_tradnl" smtClean="0"/>
              <a:t>Dentro de “Administrar” ingresar a la </a:t>
            </a:r>
            <a:r>
              <a:rPr lang="es-ES_tradnl" dirty="0" err="1" smtClean="0"/>
              <a:t>opci</a:t>
            </a:r>
            <a:r>
              <a:rPr lang="es-ES" dirty="0" err="1" smtClean="0"/>
              <a:t>ón</a:t>
            </a:r>
            <a:r>
              <a:rPr lang="es-ES" dirty="0" smtClean="0"/>
              <a:t> ”Crear nueva aplicación”</a:t>
            </a:r>
          </a:p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75543"/>
            <a:ext cx="6769100" cy="15875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104636"/>
          </a:xfrm>
        </p:spPr>
        <p:txBody>
          <a:bodyPr/>
          <a:lstStyle/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¿C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ómo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Genero un 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Token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para mis aplicaciones</a:t>
            </a:r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?</a:t>
            </a:r>
            <a:endParaRPr lang="es-ES_tradnl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5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6079" y="810154"/>
            <a:ext cx="7886700" cy="742875"/>
          </a:xfrm>
        </p:spPr>
        <p:txBody>
          <a:bodyPr/>
          <a:lstStyle/>
          <a:p>
            <a:r>
              <a:rPr lang="es-ES_tradnl" dirty="0" smtClean="0"/>
              <a:t>Llenar el formulario del </a:t>
            </a:r>
            <a:r>
              <a:rPr lang="es-ES_tradnl" dirty="0" err="1" smtClean="0"/>
              <a:t>token</a:t>
            </a:r>
            <a:r>
              <a:rPr lang="es-ES_tradnl" dirty="0" smtClean="0"/>
              <a:t> de </a:t>
            </a:r>
            <a:r>
              <a:rPr lang="es-ES_tradnl" dirty="0" err="1" smtClean="0"/>
              <a:t>aplicaci</a:t>
            </a:r>
            <a:r>
              <a:rPr lang="es-ES" dirty="0" err="1" smtClean="0"/>
              <a:t>ón</a:t>
            </a:r>
            <a:r>
              <a:rPr lang="es-ES" dirty="0" smtClean="0"/>
              <a:t> que hará uso de los datos abiertos. 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86" y="1393015"/>
            <a:ext cx="5384799" cy="3480745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104636"/>
          </a:xfrm>
        </p:spPr>
        <p:txBody>
          <a:bodyPr/>
          <a:lstStyle/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¿C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ómo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Genero un 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Token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para mis aplicaciones</a:t>
            </a:r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?</a:t>
            </a:r>
            <a:endParaRPr lang="es-ES_tradnl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097301"/>
            <a:ext cx="7886700" cy="771903"/>
          </a:xfrm>
        </p:spPr>
        <p:txBody>
          <a:bodyPr/>
          <a:lstStyle/>
          <a:p>
            <a:r>
              <a:rPr lang="es-ES_tradnl" dirty="0" smtClean="0"/>
              <a:t>En el </a:t>
            </a:r>
            <a:r>
              <a:rPr lang="es-ES_tradnl" dirty="0" err="1" smtClean="0"/>
              <a:t>men</a:t>
            </a:r>
            <a:r>
              <a:rPr lang="es-ES" dirty="0" smtClean="0"/>
              <a:t>ú izquierdo buscar la opción “</a:t>
            </a:r>
            <a:r>
              <a:rPr lang="es-ES" dirty="0" err="1" smtClean="0"/>
              <a:t>Autenticadores</a:t>
            </a:r>
            <a:r>
              <a:rPr lang="es-ES" dirty="0" smtClean="0"/>
              <a:t> de la aplicación”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2206171" y="1942637"/>
            <a:ext cx="6937829" cy="2775060"/>
            <a:chOff x="2206171" y="1942637"/>
            <a:chExt cx="6937829" cy="277506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171" y="1942637"/>
              <a:ext cx="6309180" cy="2775060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5046435" y="3403600"/>
              <a:ext cx="2442936" cy="50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646589" y="3322910"/>
              <a:ext cx="1611086" cy="508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6537902" y="3021749"/>
              <a:ext cx="2606098" cy="30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dirty="0" err="1" smtClean="0"/>
                <a:t>Token</a:t>
              </a:r>
              <a:r>
                <a:rPr lang="es-ES_tradnl" dirty="0" smtClean="0"/>
                <a:t> proporcionado por </a:t>
              </a:r>
              <a:r>
                <a:rPr lang="es-ES_tradnl" dirty="0" err="1" smtClean="0"/>
                <a:t>Socrata</a:t>
              </a:r>
              <a:endParaRPr lang="es-ES_tradnl" dirty="0"/>
            </a:p>
          </p:txBody>
        </p:sp>
      </p:grp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1104636"/>
          </a:xfrm>
        </p:spPr>
        <p:txBody>
          <a:bodyPr/>
          <a:lstStyle/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¿C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ómo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Genero un </a:t>
            </a:r>
            <a:r>
              <a:rPr lang="es-ES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Token</a:t>
            </a:r>
            <a:r>
              <a:rPr lang="es-ES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para mis aplicaciones</a:t>
            </a:r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?</a:t>
            </a:r>
            <a:endParaRPr lang="es-ES_tradnl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0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8" y="1491175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ES_tradnl" sz="4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Consumir datos utilizando Parámetro de acceso de la API</a:t>
            </a:r>
            <a:br>
              <a:rPr lang="es-ES_tradnl" sz="4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</a:br>
            <a:endParaRPr lang="es-MX" sz="48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8225064" cy="1104636"/>
          </a:xfrm>
        </p:spPr>
        <p:txBody>
          <a:bodyPr/>
          <a:lstStyle/>
          <a:p>
            <a:r>
              <a:rPr lang="es-ES_tradnl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</a:t>
            </a:r>
            <a:r>
              <a:rPr lang="es-ES_tradn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861786"/>
            <a:ext cx="2990850" cy="3962400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28650" y="1097301"/>
            <a:ext cx="7886700" cy="771903"/>
          </a:xfrm>
        </p:spPr>
        <p:txBody>
          <a:bodyPr/>
          <a:lstStyle/>
          <a:p>
            <a:r>
              <a:rPr lang="es-ES" dirty="0" smtClean="0"/>
              <a:t>Buscar el conjunto de datos a utilizar</a:t>
            </a:r>
          </a:p>
          <a:p>
            <a:r>
              <a:rPr lang="es-ES" dirty="0" smtClean="0"/>
              <a:t>Dirigirse a exportar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43" y="2068679"/>
            <a:ext cx="34290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992" y="882726"/>
            <a:ext cx="7886700" cy="888017"/>
          </a:xfrm>
        </p:spPr>
        <p:txBody>
          <a:bodyPr/>
          <a:lstStyle/>
          <a:p>
            <a:r>
              <a:rPr lang="es-ES_tradnl" dirty="0" err="1" smtClean="0"/>
              <a:t>Documentaci</a:t>
            </a:r>
            <a:r>
              <a:rPr lang="es-ES" dirty="0" err="1" smtClean="0"/>
              <a:t>ó</a:t>
            </a:r>
            <a:r>
              <a:rPr lang="es-ES_tradnl" dirty="0" smtClean="0"/>
              <a:t>n de la API: Detalle de las columnas  y tipos de datos relacionados al conjunto de datos</a:t>
            </a:r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96279"/>
            <a:ext cx="7387771" cy="32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992" y="882726"/>
            <a:ext cx="7886700" cy="888017"/>
          </a:xfrm>
        </p:spPr>
        <p:txBody>
          <a:bodyPr/>
          <a:lstStyle/>
          <a:p>
            <a:pPr fontAlgn="base"/>
            <a:r>
              <a:rPr lang="es-ES_tradnl" b="1" dirty="0"/>
              <a:t>Parámetro de acceso de la API</a:t>
            </a:r>
            <a:r>
              <a:rPr lang="es-ES_tradnl" b="1" dirty="0" smtClean="0"/>
              <a:t>: </a:t>
            </a:r>
            <a:r>
              <a:rPr lang="es-ES_tradnl" dirty="0" err="1" smtClean="0"/>
              <a:t>Url</a:t>
            </a:r>
            <a:r>
              <a:rPr lang="es-ES_tradnl" dirty="0" smtClean="0"/>
              <a:t> en formato JSON  que despliega el conjunto de datos</a:t>
            </a:r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</a:t>
            </a:r>
            <a:r>
              <a:rPr lang="es-ES_tradn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57" y="1335029"/>
            <a:ext cx="5660571" cy="32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0" y="140610"/>
            <a:ext cx="4694890" cy="544606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Agenda de trabajo</a:t>
            </a:r>
            <a:endParaRPr lang="es-ES" sz="36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6184" y="1172307"/>
            <a:ext cx="80537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_tradnl" sz="2000" dirty="0" err="1" smtClean="0">
                <a:latin typeface="Arial Narrow" charset="0"/>
                <a:ea typeface="Arial Narrow" charset="0"/>
                <a:cs typeface="Arial Narrow" charset="0"/>
              </a:rPr>
              <a:t>Introducci</a:t>
            </a:r>
            <a:r>
              <a:rPr lang="es-ES" sz="2000" dirty="0" err="1">
                <a:latin typeface="Arial Narrow" charset="0"/>
                <a:ea typeface="Arial Narrow" charset="0"/>
                <a:cs typeface="Arial Narrow" charset="0"/>
              </a:rPr>
              <a:t>ón</a:t>
            </a:r>
            <a:r>
              <a:rPr lang="es-ES" sz="2000" dirty="0">
                <a:latin typeface="Arial Narrow" charset="0"/>
                <a:ea typeface="Arial Narrow" charset="0"/>
                <a:cs typeface="Arial Narrow" charset="0"/>
              </a:rPr>
              <a:t> al </a:t>
            </a:r>
            <a:r>
              <a:rPr lang="es-ES" sz="2000" dirty="0" smtClean="0">
                <a:latin typeface="Arial Narrow" charset="0"/>
                <a:ea typeface="Arial Narrow" charset="0"/>
                <a:cs typeface="Arial Narrow" charset="0"/>
              </a:rPr>
              <a:t>Conjuntos </a:t>
            </a:r>
            <a:r>
              <a:rPr lang="es-ES" sz="2000" dirty="0">
                <a:latin typeface="Arial Narrow" charset="0"/>
                <a:ea typeface="Arial Narrow" charset="0"/>
                <a:cs typeface="Arial Narrow" charset="0"/>
              </a:rPr>
              <a:t>de datos abiertos de Colombia y a </a:t>
            </a:r>
            <a:r>
              <a:rPr lang="es-ES" sz="2000" dirty="0" err="1">
                <a:latin typeface="Arial Narrow" charset="0"/>
                <a:ea typeface="Arial Narrow" charset="0"/>
                <a:cs typeface="Arial Narrow" charset="0"/>
              </a:rPr>
              <a:t>Socrata</a:t>
            </a:r>
            <a:r>
              <a:rPr lang="es-ES" sz="2000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ES" sz="2000" dirty="0" smtClean="0">
                <a:latin typeface="Arial Narrow" charset="0"/>
                <a:ea typeface="Arial Narrow" charset="0"/>
                <a:cs typeface="Arial Narrow" charset="0"/>
              </a:rPr>
              <a:t>API</a:t>
            </a:r>
          </a:p>
          <a:p>
            <a:pPr marL="457200" indent="-457200">
              <a:buFont typeface="+mj-lt"/>
              <a:buAutoNum type="arabicPeriod"/>
            </a:pPr>
            <a:endParaRPr lang="es-ES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_tradnl" sz="2000" dirty="0" smtClean="0">
                <a:latin typeface="Arial Narrow" charset="0"/>
                <a:ea typeface="Arial Narrow" charset="0"/>
                <a:cs typeface="Arial Narrow" charset="0"/>
              </a:rPr>
              <a:t>Estructura </a:t>
            </a:r>
            <a:r>
              <a:rPr lang="es-ES_tradnl" sz="2000" dirty="0">
                <a:latin typeface="Arial Narrow" charset="0"/>
                <a:ea typeface="Arial Narrow" charset="0"/>
                <a:cs typeface="Arial Narrow" charset="0"/>
              </a:rPr>
              <a:t>de un conjunto de datos y </a:t>
            </a:r>
            <a:r>
              <a:rPr lang="es-ES_tradnl" sz="2000" dirty="0" err="1">
                <a:latin typeface="Arial Narrow" charset="0"/>
                <a:ea typeface="Arial Narrow" charset="0"/>
                <a:cs typeface="Arial Narrow" charset="0"/>
              </a:rPr>
              <a:t>creaci</a:t>
            </a:r>
            <a:r>
              <a:rPr lang="es-ES" sz="2000" dirty="0" err="1">
                <a:latin typeface="Arial Narrow" charset="0"/>
                <a:ea typeface="Arial Narrow" charset="0"/>
                <a:cs typeface="Arial Narrow" charset="0"/>
              </a:rPr>
              <a:t>ón</a:t>
            </a:r>
            <a:r>
              <a:rPr lang="es-ES" sz="2000" dirty="0">
                <a:latin typeface="Arial Narrow" charset="0"/>
                <a:ea typeface="Arial Narrow" charset="0"/>
                <a:cs typeface="Arial Narrow" charset="0"/>
              </a:rPr>
              <a:t> de </a:t>
            </a:r>
            <a:r>
              <a:rPr lang="es-ES_tradnl" sz="2000" dirty="0">
                <a:latin typeface="Arial Narrow" charset="0"/>
                <a:ea typeface="Arial Narrow" charset="0"/>
                <a:cs typeface="Arial Narrow" charset="0"/>
              </a:rPr>
              <a:t> una </a:t>
            </a:r>
            <a:r>
              <a:rPr lang="es-ES_tradnl" sz="2000" dirty="0" err="1">
                <a:latin typeface="Arial Narrow" charset="0"/>
                <a:ea typeface="Arial Narrow" charset="0"/>
                <a:cs typeface="Arial Narrow" charset="0"/>
              </a:rPr>
              <a:t>aplicaci</a:t>
            </a:r>
            <a:r>
              <a:rPr lang="es-ES" sz="2000" dirty="0" err="1">
                <a:latin typeface="Arial Narrow" charset="0"/>
                <a:ea typeface="Arial Narrow" charset="0"/>
                <a:cs typeface="Arial Narrow" charset="0"/>
              </a:rPr>
              <a:t>ón</a:t>
            </a:r>
            <a:r>
              <a:rPr lang="es-ES" sz="2000" dirty="0">
                <a:latin typeface="Arial Narrow" charset="0"/>
                <a:ea typeface="Arial Narrow" charset="0"/>
                <a:cs typeface="Arial Narrow" charset="0"/>
              </a:rPr>
              <a:t> dentro del portal </a:t>
            </a:r>
            <a:r>
              <a:rPr lang="es-ES" sz="2000" dirty="0" smtClean="0">
                <a:latin typeface="Arial Narrow" charset="0"/>
                <a:ea typeface="Arial Narrow" charset="0"/>
                <a:cs typeface="Arial Narrow" charset="0"/>
              </a:rPr>
              <a:t>para </a:t>
            </a:r>
            <a:r>
              <a:rPr lang="es-ES" sz="2000" dirty="0">
                <a:latin typeface="Arial Narrow" charset="0"/>
                <a:ea typeface="Arial Narrow" charset="0"/>
                <a:cs typeface="Arial Narrow" charset="0"/>
              </a:rPr>
              <a:t>consumir conjuntos de </a:t>
            </a:r>
            <a:r>
              <a:rPr lang="es-ES" sz="2000" dirty="0" smtClean="0">
                <a:latin typeface="Arial Narrow" charset="0"/>
                <a:ea typeface="Arial Narrow" charset="0"/>
                <a:cs typeface="Arial Narrow" charset="0"/>
              </a:rPr>
              <a:t>datos</a:t>
            </a:r>
          </a:p>
          <a:p>
            <a:pPr marL="457200" indent="-457200">
              <a:buFont typeface="+mj-lt"/>
              <a:buAutoNum type="arabicPeriod"/>
            </a:pPr>
            <a:endParaRPr lang="es-ES" sz="2000" dirty="0"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_tradnl" sz="2000" dirty="0" smtClean="0">
                <a:latin typeface="Arial Narrow" charset="0"/>
                <a:ea typeface="Arial Narrow" charset="0"/>
                <a:cs typeface="Arial Narrow" charset="0"/>
              </a:rPr>
              <a:t>Consumir </a:t>
            </a:r>
            <a:r>
              <a:rPr lang="es-ES_tradnl" sz="2000" dirty="0">
                <a:latin typeface="Arial Narrow" charset="0"/>
                <a:ea typeface="Arial Narrow" charset="0"/>
                <a:cs typeface="Arial Narrow" charset="0"/>
              </a:rPr>
              <a:t>datos utilizando </a:t>
            </a:r>
            <a:r>
              <a:rPr lang="es-ES_tradnl" sz="2000" b="1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</a:rPr>
              <a:t>Parámetro de acceso de la </a:t>
            </a:r>
            <a:r>
              <a:rPr lang="es-ES_tradnl" sz="2000" b="1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</a:rPr>
              <a:t>API</a:t>
            </a:r>
          </a:p>
          <a:p>
            <a:pPr marL="457200" indent="-457200">
              <a:buFont typeface="+mj-lt"/>
              <a:buAutoNum type="arabicPeriod"/>
            </a:pPr>
            <a:endParaRPr lang="es-ES_tradnl" sz="2000" dirty="0" smtClean="0"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_tradnl" sz="2000" dirty="0" smtClean="0">
                <a:latin typeface="Arial Narrow" charset="0"/>
                <a:ea typeface="Arial Narrow" charset="0"/>
                <a:cs typeface="Arial Narrow" charset="0"/>
              </a:rPr>
              <a:t>Consumir </a:t>
            </a:r>
            <a:r>
              <a:rPr lang="es-ES_tradnl" sz="2000" dirty="0">
                <a:latin typeface="Arial Narrow" charset="0"/>
                <a:ea typeface="Arial Narrow" charset="0"/>
                <a:cs typeface="Arial Narrow" charset="0"/>
              </a:rPr>
              <a:t>datos utilizando </a:t>
            </a:r>
            <a:r>
              <a:rPr lang="es-ES_tradnl" sz="2000" b="1" u="sng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sz="2000" b="1" u="sng" dirty="0" err="1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endParaRPr lang="es-ES_tradnl" sz="2000" b="1" u="sng" dirty="0" smtClean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sz="2000" b="1" u="sng" dirty="0" smtClean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dirty="0">
                <a:latin typeface="Arial Narrow" charset="0"/>
                <a:ea typeface="Arial Narrow" charset="0"/>
                <a:cs typeface="Arial Narrow" charset="0"/>
              </a:rPr>
              <a:t>Migrando aplicación HTML con </a:t>
            </a:r>
            <a:r>
              <a:rPr lang="es-ES_tradnl" sz="2000" b="1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</a:rPr>
              <a:t>Parámetro de acceso de la API y </a:t>
            </a:r>
            <a:r>
              <a:rPr lang="es-ES_tradnl" sz="2000" b="1" u="sng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sz="2000" b="1" u="sng" dirty="0" err="1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r>
              <a:rPr lang="es-ES_tradnl" sz="2000" b="1" u="sng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es-ES_tradnl" sz="2000" dirty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</a:rPr>
              <a:t>a aplicación </a:t>
            </a:r>
            <a:r>
              <a:rPr lang="es-ES_tradnl" sz="2000" dirty="0" err="1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</a:rPr>
              <a:t>movil</a:t>
            </a:r>
            <a:r>
              <a:rPr lang="es-ES_tradnl" sz="2000" dirty="0" smtClean="0">
                <a:solidFill>
                  <a:schemeClr val="dk1"/>
                </a:solidFill>
                <a:latin typeface="Arial Narrow" charset="0"/>
                <a:ea typeface="Arial Narrow" charset="0"/>
                <a:cs typeface="Arial Narrow" charset="0"/>
              </a:rPr>
              <a:t> Android</a:t>
            </a:r>
            <a:endParaRPr lang="es-ES_tradnl"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sz="2000" dirty="0">
              <a:solidFill>
                <a:schemeClr val="dk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pPr marL="457200" indent="-457200">
              <a:buFont typeface="+mj-lt"/>
              <a:buAutoNum type="arabicPeriod"/>
            </a:pPr>
            <a:endParaRPr lang="es-ES_tradnl" sz="20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5200"/>
            <a:ext cx="9144000" cy="37751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1828800"/>
            <a:ext cx="2452914" cy="6241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</a:t>
            </a:r>
            <a:r>
              <a:rPr lang="es-ES_tradn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</a:t>
            </a:r>
            <a:r>
              <a:rPr lang="es-ES_tradn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636"/>
            <a:ext cx="9144000" cy="30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6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8992" y="882726"/>
            <a:ext cx="7886700" cy="888017"/>
          </a:xfrm>
        </p:spPr>
        <p:txBody>
          <a:bodyPr/>
          <a:lstStyle/>
          <a:p>
            <a:pPr fontAlgn="base"/>
            <a:r>
              <a:rPr lang="es-ES_tradnl" b="1" dirty="0" smtClean="0"/>
              <a:t>Crear un Archivo HTML ,</a:t>
            </a:r>
            <a:r>
              <a:rPr lang="es-ES_tradnl" b="1" dirty="0" err="1" smtClean="0"/>
              <a:t>style</a:t>
            </a:r>
            <a:r>
              <a:rPr lang="es-ES_tradnl" b="1" dirty="0" smtClean="0"/>
              <a:t> correspondiente</a:t>
            </a:r>
            <a:endParaRPr lang="es-ES_tradnl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02" y="1326734"/>
            <a:ext cx="6286959" cy="33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0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3161468"/>
            <a:ext cx="7886700" cy="888017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 smtClean="0"/>
              <a:t>Conjunto de datos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 smtClean="0"/>
              <a:t>TOKEN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i="1" dirty="0" err="1" smtClean="0"/>
              <a:t>SoQL</a:t>
            </a:r>
            <a:r>
              <a:rPr lang="es-ES_tradnl" i="1" dirty="0" smtClean="0"/>
              <a:t> </a:t>
            </a:r>
            <a:r>
              <a:rPr lang="es-ES_tradnl" i="1" dirty="0" err="1" smtClean="0"/>
              <a:t>Query</a:t>
            </a:r>
            <a:endParaRPr lang="es-ES_tradnl" i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8636"/>
            <a:ext cx="9042400" cy="1519660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28650" y="914627"/>
            <a:ext cx="7886700" cy="88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b="1" smtClean="0"/>
              <a:t>Consulta al conjunto de datos usando API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056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28650" y="914627"/>
            <a:ext cx="7886700" cy="88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b="1" dirty="0" smtClean="0"/>
              <a:t>Conjunto de datos</a:t>
            </a:r>
          </a:p>
          <a:p>
            <a:pPr fontAlgn="base"/>
            <a:r>
              <a:rPr lang="es-ES_tradnl" dirty="0" smtClean="0"/>
              <a:t>https</a:t>
            </a:r>
            <a:r>
              <a:rPr lang="es-ES_tradnl" dirty="0"/>
              <a:t>://</a:t>
            </a:r>
            <a:r>
              <a:rPr lang="es-ES_tradnl" dirty="0" err="1"/>
              <a:t>www.datos.gov.co</a:t>
            </a:r>
            <a:r>
              <a:rPr lang="es-ES_tradnl" dirty="0"/>
              <a:t>/</a:t>
            </a:r>
            <a:r>
              <a:rPr lang="es-ES_tradnl" dirty="0" err="1"/>
              <a:t>resource</a:t>
            </a:r>
            <a:r>
              <a:rPr lang="es-ES_tradnl" dirty="0"/>
              <a:t>/53ga-fhf4.json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9144000" cy="108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6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28650" y="914627"/>
            <a:ext cx="7886700" cy="88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b="1" dirty="0" err="1" smtClean="0"/>
              <a:t>Token</a:t>
            </a:r>
            <a:r>
              <a:rPr lang="es-ES_tradnl" b="1" dirty="0" smtClean="0"/>
              <a:t> proporcionado por SOCRATA a través del portal de Datos Abiertos</a:t>
            </a: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0100"/>
            <a:ext cx="9144000" cy="15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4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</a:t>
            </a:r>
            <a:r>
              <a:rPr lang="es-ES_tradn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628650" y="914627"/>
            <a:ext cx="7886700" cy="88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b="1" dirty="0" err="1" smtClean="0"/>
              <a:t>SoQL</a:t>
            </a:r>
            <a:r>
              <a:rPr lang="es-ES_tradnl" b="1" dirty="0" smtClean="0"/>
              <a:t> </a:t>
            </a:r>
            <a:r>
              <a:rPr lang="es-ES_tradnl" b="1" dirty="0" err="1" smtClean="0"/>
              <a:t>Query</a:t>
            </a:r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200"/>
            <a:ext cx="9144000" cy="14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SoQL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7"/>
          <a:stretch/>
        </p:blipFill>
        <p:spPr>
          <a:xfrm>
            <a:off x="3788229" y="1347066"/>
            <a:ext cx="5196113" cy="287659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"/>
          <a:stretch/>
        </p:blipFill>
        <p:spPr>
          <a:xfrm>
            <a:off x="0" y="1104636"/>
            <a:ext cx="4920342" cy="2365096"/>
          </a:xfrm>
          <a:prstGeom prst="rect">
            <a:avLst/>
          </a:prstGeom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323850" y="3164343"/>
            <a:ext cx="2100036" cy="49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b="1" dirty="0" smtClean="0"/>
              <a:t>Sin Consulta</a:t>
            </a:r>
            <a:endParaRPr lang="es-ES_tradnl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4286249" y="3856717"/>
            <a:ext cx="2100036" cy="49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b="1" smtClean="0"/>
              <a:t>Con Consulta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862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</a:t>
            </a:r>
            <a:r>
              <a:rPr lang="es-ES_tradn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28650" y="914627"/>
            <a:ext cx="7886700" cy="88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b="1" dirty="0" smtClean="0"/>
              <a:t>Obteniendo datos de la consulta para visualizar en HTML</a:t>
            </a:r>
            <a:endParaRPr lang="es-ES_tradn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530" y="1349829"/>
            <a:ext cx="7564412" cy="3468914"/>
          </a:xfrm>
          <a:prstGeom prst="rect">
            <a:avLst/>
          </a:prstGeom>
        </p:spPr>
      </p:pic>
      <p:cxnSp>
        <p:nvCxnSpPr>
          <p:cNvPr id="13" name="Conector recto de flecha 12"/>
          <p:cNvCxnSpPr/>
          <p:nvPr/>
        </p:nvCxnSpPr>
        <p:spPr>
          <a:xfrm>
            <a:off x="4354286" y="2235200"/>
            <a:ext cx="25109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129315" y="2692400"/>
            <a:ext cx="25109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4129315" y="3193143"/>
            <a:ext cx="25109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6865257" y="2538191"/>
            <a:ext cx="2075543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Nombre de </a:t>
            </a:r>
            <a:r>
              <a:rPr lang="es-ES_tradnl" smtClean="0"/>
              <a:t>las columnas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356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628650" y="0"/>
            <a:ext cx="8225064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Socrata</a:t>
            </a:r>
            <a:r>
              <a:rPr lang="es-ES_tradnl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 + Parámetro de acceso de API+ JavaScript</a:t>
            </a:r>
            <a:endParaRPr lang="es-ES_tradnl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636"/>
            <a:ext cx="9144000" cy="30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8" y="2007179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Introducción</a:t>
            </a: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8" y="1491175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ES_tradnl" sz="4800" b="1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Consumir datos utilizando </a:t>
            </a:r>
            <a:r>
              <a:rPr lang="es-ES_tradnl" sz="4800" b="1" u="sng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sz="4800" b="1" u="sng" dirty="0" err="1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endParaRPr lang="es-MX" sz="48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86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792" y="868212"/>
            <a:ext cx="7886700" cy="394532"/>
          </a:xfrm>
        </p:spPr>
        <p:txBody>
          <a:bodyPr>
            <a:normAutofit lnSpcReduction="1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/>
              <a:t>https://</a:t>
            </a:r>
            <a:r>
              <a:rPr lang="es-ES_tradnl" dirty="0" err="1"/>
              <a:t>dev.socrata.com</a:t>
            </a:r>
            <a:r>
              <a:rPr lang="es-ES_tradnl" dirty="0"/>
              <a:t>/</a:t>
            </a:r>
            <a:r>
              <a:rPr lang="es-ES_tradnl" dirty="0" err="1"/>
              <a:t>libraries</a:t>
            </a:r>
            <a:r>
              <a:rPr lang="es-ES_tradnl" dirty="0"/>
              <a:t>/</a:t>
            </a:r>
          </a:p>
        </p:txBody>
      </p:sp>
      <p:sp>
        <p:nvSpPr>
          <p:cNvPr id="4" name="Title 27"/>
          <p:cNvSpPr txBox="1">
            <a:spLocks/>
          </p:cNvSpPr>
          <p:nvPr/>
        </p:nvSpPr>
        <p:spPr>
          <a:xfrm>
            <a:off x="628650" y="130629"/>
            <a:ext cx="7775121" cy="479476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Consumir datos utilizando </a:t>
            </a:r>
            <a:r>
              <a:rPr lang="es-ES_tradnl" b="1" u="sng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b="1" u="sng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endParaRPr lang="es-MX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491823"/>
            <a:ext cx="6932882" cy="26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5792" y="853698"/>
            <a:ext cx="7886700" cy="394532"/>
          </a:xfrm>
        </p:spPr>
        <p:txBody>
          <a:bodyPr>
            <a:normAutofit lnSpcReduction="1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dirty="0"/>
              <a:t>https://</a:t>
            </a:r>
            <a:r>
              <a:rPr lang="es-ES_tradnl" dirty="0" err="1"/>
              <a:t>github.com</a:t>
            </a:r>
            <a:r>
              <a:rPr lang="es-ES_tradnl" dirty="0"/>
              <a:t>/</a:t>
            </a:r>
            <a:r>
              <a:rPr lang="es-ES_tradnl" dirty="0" err="1"/>
              <a:t>socrata</a:t>
            </a:r>
            <a:r>
              <a:rPr lang="es-ES_tradnl" dirty="0"/>
              <a:t>/soda-</a:t>
            </a:r>
            <a:r>
              <a:rPr lang="es-ES_tradnl" dirty="0" err="1"/>
              <a:t>js</a:t>
            </a:r>
            <a:endParaRPr lang="es-ES_tradnl" dirty="0"/>
          </a:p>
        </p:txBody>
      </p:sp>
      <p:sp>
        <p:nvSpPr>
          <p:cNvPr id="4" name="Title 27"/>
          <p:cNvSpPr txBox="1">
            <a:spLocks/>
          </p:cNvSpPr>
          <p:nvPr/>
        </p:nvSpPr>
        <p:spPr>
          <a:xfrm>
            <a:off x="628650" y="145143"/>
            <a:ext cx="7775121" cy="479476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Consumir datos utilizando </a:t>
            </a:r>
            <a:r>
              <a:rPr lang="es-ES_tradnl" b="1" u="sng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b="1" u="sng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endParaRPr lang="es-MX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88" y="1491823"/>
            <a:ext cx="5352483" cy="33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071" y="824669"/>
            <a:ext cx="7886700" cy="496132"/>
          </a:xfrm>
        </p:spPr>
        <p:txBody>
          <a:bodyPr/>
          <a:lstStyle/>
          <a:p>
            <a:r>
              <a:rPr lang="es-ES_tradnl" smtClean="0"/>
              <a:t>Descargar librería</a:t>
            </a:r>
            <a:endParaRPr lang="es-ES_tradnl" dirty="0"/>
          </a:p>
        </p:txBody>
      </p:sp>
      <p:sp>
        <p:nvSpPr>
          <p:cNvPr id="4" name="Title 27"/>
          <p:cNvSpPr txBox="1">
            <a:spLocks/>
          </p:cNvSpPr>
          <p:nvPr/>
        </p:nvSpPr>
        <p:spPr>
          <a:xfrm>
            <a:off x="628650" y="130629"/>
            <a:ext cx="7775121" cy="479476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Consumir datos utilizando </a:t>
            </a:r>
            <a:r>
              <a:rPr lang="es-ES_tradnl" b="1" u="sng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b="1" u="sng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endParaRPr lang="es-MX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71" y="1320801"/>
            <a:ext cx="8171543" cy="336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478" y="868212"/>
            <a:ext cx="7886700" cy="423560"/>
          </a:xfrm>
        </p:spPr>
        <p:txBody>
          <a:bodyPr>
            <a:noAutofit/>
          </a:bodyPr>
          <a:lstStyle/>
          <a:p>
            <a:r>
              <a:rPr lang="es-ES_tradnl" sz="1200" dirty="0" smtClean="0"/>
              <a:t>Construir HTML y </a:t>
            </a:r>
            <a:r>
              <a:rPr lang="es-ES_tradnl" sz="1200" dirty="0" err="1" smtClean="0"/>
              <a:t>style</a:t>
            </a:r>
            <a:r>
              <a:rPr lang="es-ES_tradnl" sz="1200" dirty="0" smtClean="0"/>
              <a:t> correspondiente,</a:t>
            </a:r>
          </a:p>
          <a:p>
            <a:r>
              <a:rPr lang="es-ES_tradnl" sz="1200" dirty="0" smtClean="0"/>
              <a:t>Importar la librería soda-</a:t>
            </a:r>
            <a:r>
              <a:rPr lang="es-ES_tradnl" sz="1200" dirty="0" err="1" smtClean="0"/>
              <a:t>js.bundle.js</a:t>
            </a:r>
            <a:endParaRPr lang="es-ES_tradnl" sz="1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43" y="1380023"/>
            <a:ext cx="7068456" cy="3474034"/>
          </a:xfrm>
          <a:prstGeom prst="rect">
            <a:avLst/>
          </a:prstGeom>
        </p:spPr>
      </p:pic>
      <p:sp>
        <p:nvSpPr>
          <p:cNvPr id="7" name="Title 27"/>
          <p:cNvSpPr txBox="1">
            <a:spLocks/>
          </p:cNvSpPr>
          <p:nvPr/>
        </p:nvSpPr>
        <p:spPr>
          <a:xfrm>
            <a:off x="628650" y="130629"/>
            <a:ext cx="7775121" cy="479476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Consumir datos utilizando </a:t>
            </a:r>
            <a:r>
              <a:rPr lang="es-ES_tradnl" b="1" u="sng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b="1" u="sng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endParaRPr lang="es-MX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900"/>
            <a:ext cx="9144000" cy="1917700"/>
          </a:xfrm>
          <a:prstGeom prst="rect">
            <a:avLst/>
          </a:prstGeom>
        </p:spPr>
      </p:pic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517071" y="824669"/>
            <a:ext cx="7886700" cy="496132"/>
          </a:xfrm>
        </p:spPr>
        <p:txBody>
          <a:bodyPr/>
          <a:lstStyle/>
          <a:p>
            <a:r>
              <a:rPr lang="es-ES_tradnl" dirty="0" smtClean="0"/>
              <a:t>Script de consulta</a:t>
            </a:r>
            <a:endParaRPr lang="es-ES_tradnl" dirty="0"/>
          </a:p>
        </p:txBody>
      </p:sp>
      <p:sp>
        <p:nvSpPr>
          <p:cNvPr id="7" name="Title 27"/>
          <p:cNvSpPr txBox="1">
            <a:spLocks/>
          </p:cNvSpPr>
          <p:nvPr/>
        </p:nvSpPr>
        <p:spPr>
          <a:xfrm>
            <a:off x="628650" y="130629"/>
            <a:ext cx="7775121" cy="479476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Consumir datos utilizando </a:t>
            </a:r>
            <a:r>
              <a:rPr lang="es-ES_tradnl" b="1" u="sng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b="1" u="sng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endParaRPr lang="es-MX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6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7071" y="984326"/>
            <a:ext cx="7886700" cy="467103"/>
          </a:xfrm>
        </p:spPr>
        <p:txBody>
          <a:bodyPr/>
          <a:lstStyle/>
          <a:p>
            <a:r>
              <a:rPr lang="es-ES_tradnl" dirty="0" smtClean="0"/>
              <a:t>Identificador de DATASET (Conjunto de datos a utilizar)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6539"/>
            <a:ext cx="9144000" cy="6531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8778"/>
            <a:ext cx="8801100" cy="495300"/>
          </a:xfrm>
          <a:prstGeom prst="rect">
            <a:avLst/>
          </a:prstGeom>
        </p:spPr>
      </p:pic>
      <p:sp>
        <p:nvSpPr>
          <p:cNvPr id="6" name="Title 27"/>
          <p:cNvSpPr txBox="1">
            <a:spLocks/>
          </p:cNvSpPr>
          <p:nvPr/>
        </p:nvSpPr>
        <p:spPr>
          <a:xfrm>
            <a:off x="628650" y="130629"/>
            <a:ext cx="7775121" cy="479476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Consumir datos utilizando </a:t>
            </a:r>
            <a:r>
              <a:rPr lang="es-ES_tradnl" b="1" u="sng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b="1" u="sng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endParaRPr lang="es-MX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900"/>
            <a:ext cx="9144000" cy="297688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28650" y="914627"/>
            <a:ext cx="7886700" cy="88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b="1" dirty="0" smtClean="0"/>
              <a:t>Obteniendo datos de la consulta para visualizar en HTML</a:t>
            </a:r>
            <a:endParaRPr lang="es-ES_tradnl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2772229" y="1959429"/>
            <a:ext cx="25109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2873829" y="2538191"/>
            <a:ext cx="251097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384800" y="2016208"/>
            <a:ext cx="2075543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Nombre de </a:t>
            </a:r>
            <a:r>
              <a:rPr lang="es-ES_tradnl" smtClean="0"/>
              <a:t>las columnas</a:t>
            </a:r>
            <a:endParaRPr lang="es-ES_tradnl"/>
          </a:p>
        </p:txBody>
      </p:sp>
      <p:sp>
        <p:nvSpPr>
          <p:cNvPr id="9" name="Title 27"/>
          <p:cNvSpPr txBox="1">
            <a:spLocks/>
          </p:cNvSpPr>
          <p:nvPr/>
        </p:nvSpPr>
        <p:spPr>
          <a:xfrm>
            <a:off x="628650" y="130629"/>
            <a:ext cx="7775121" cy="479476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Consumir datos utilizando </a:t>
            </a:r>
            <a:r>
              <a:rPr lang="es-ES_tradnl" b="1" u="sng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b="1" u="sng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endParaRPr lang="es-MX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9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7"/>
          <p:cNvSpPr txBox="1">
            <a:spLocks/>
          </p:cNvSpPr>
          <p:nvPr/>
        </p:nvSpPr>
        <p:spPr>
          <a:xfrm>
            <a:off x="628650" y="130629"/>
            <a:ext cx="7775121" cy="479476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Consumir datos utilizando </a:t>
            </a:r>
            <a:r>
              <a:rPr lang="es-ES_tradnl" b="1" u="sng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b="1" u="sng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endParaRPr lang="es-MX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700"/>
            <a:ext cx="9144000" cy="363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7"/>
          <p:cNvSpPr txBox="1">
            <a:spLocks/>
          </p:cNvSpPr>
          <p:nvPr/>
        </p:nvSpPr>
        <p:spPr>
          <a:xfrm>
            <a:off x="628650" y="130629"/>
            <a:ext cx="7775121" cy="479476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Consulta por API URL VS  </a:t>
            </a:r>
            <a:r>
              <a:rPr lang="es-ES_tradnl" b="1" u="sng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soda-</a:t>
            </a:r>
            <a:r>
              <a:rPr lang="es-ES_tradnl" b="1" u="sng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js</a:t>
            </a:r>
            <a:endParaRPr lang="es-MX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628650" y="1204913"/>
            <a:ext cx="7886700" cy="8880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dirty="0" smtClean="0"/>
              <a:t>Consulta por API URL, permite estructurar consultas r</a:t>
            </a:r>
            <a:r>
              <a:rPr lang="es-ES" dirty="0" smtClean="0"/>
              <a:t>á</a:t>
            </a:r>
            <a:r>
              <a:rPr lang="es-ES_tradnl" dirty="0" smtClean="0"/>
              <a:t>pidas y con pocos datos a visualizar</a:t>
            </a:r>
          </a:p>
          <a:p>
            <a:pPr fontAlgn="base"/>
            <a:r>
              <a:rPr lang="es-ES_tradnl" dirty="0" smtClean="0"/>
              <a:t>Consulta por API URL, limitada con </a:t>
            </a:r>
            <a:r>
              <a:rPr lang="es-ES_tradnl" dirty="0" err="1" smtClean="0"/>
              <a:t>relaci</a:t>
            </a:r>
            <a:r>
              <a:rPr lang="es-ES" dirty="0" err="1" smtClean="0"/>
              <a:t>ón</a:t>
            </a:r>
            <a:r>
              <a:rPr lang="es-ES" dirty="0" smtClean="0"/>
              <a:t> a las consultas </a:t>
            </a:r>
            <a:r>
              <a:rPr lang="es-ES" dirty="0" err="1" smtClean="0"/>
              <a:t>SoQL</a:t>
            </a:r>
            <a:r>
              <a:rPr lang="es-ES" dirty="0" smtClean="0"/>
              <a:t> a realizar</a:t>
            </a:r>
            <a:endParaRPr lang="es-ES_tradnl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28650" y="2687738"/>
            <a:ext cx="7886700" cy="888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s-ES_tradnl" sz="1900" dirty="0" smtClean="0"/>
              <a:t>Consulta por </a:t>
            </a:r>
            <a:r>
              <a:rPr lang="es-ES_tradnl" sz="1900" dirty="0" err="1" smtClean="0"/>
              <a:t>soda.js</a:t>
            </a:r>
            <a:r>
              <a:rPr lang="es-ES_tradnl" sz="1900" dirty="0" smtClean="0"/>
              <a:t>, permite estructurar consultas </a:t>
            </a:r>
            <a:r>
              <a:rPr lang="es-ES" sz="1900" dirty="0" smtClean="0"/>
              <a:t>elaboradas y con más </a:t>
            </a:r>
            <a:r>
              <a:rPr lang="es-ES" sz="1900" dirty="0" err="1" smtClean="0"/>
              <a:t>páramteros</a:t>
            </a:r>
            <a:r>
              <a:rPr lang="es-ES" sz="1900" dirty="0" smtClean="0"/>
              <a:t>, por ejemplo obtener el código de respuesta de la consulta para así manejar eventos sobre la aplicación que mostrará los resultados. </a:t>
            </a:r>
            <a:endParaRPr lang="es-ES_tradnl" sz="1900" dirty="0" smtClean="0"/>
          </a:p>
          <a:p>
            <a:pPr fontAlgn="base"/>
            <a:r>
              <a:rPr lang="es-ES_tradnl" sz="1900" dirty="0"/>
              <a:t>Consulta por </a:t>
            </a:r>
            <a:r>
              <a:rPr lang="es-ES_tradnl" sz="1900" dirty="0" err="1" smtClean="0"/>
              <a:t>soda.js</a:t>
            </a:r>
            <a:r>
              <a:rPr lang="es-ES_tradnl" sz="1900" dirty="0" smtClean="0"/>
              <a:t> permite realizar consultas </a:t>
            </a:r>
            <a:r>
              <a:rPr lang="es-ES_tradnl" sz="1900" dirty="0" err="1" smtClean="0"/>
              <a:t>SoQL</a:t>
            </a:r>
            <a:r>
              <a:rPr lang="es-ES_tradnl" sz="1900" dirty="0" smtClean="0"/>
              <a:t> m</a:t>
            </a:r>
            <a:r>
              <a:rPr lang="es-ES" sz="1900" dirty="0" err="1" smtClean="0"/>
              <a:t>ás</a:t>
            </a:r>
            <a:r>
              <a:rPr lang="es-ES" sz="1900" dirty="0" smtClean="0"/>
              <a:t> amplio</a:t>
            </a:r>
            <a:endParaRPr lang="es-ES_tradnl" sz="1900" dirty="0"/>
          </a:p>
        </p:txBody>
      </p:sp>
    </p:spTree>
    <p:extLst>
      <p:ext uri="{BB962C8B-B14F-4D97-AF65-F5344CB8AC3E}">
        <p14:creationId xmlns:p14="http://schemas.microsoft.com/office/powerpoint/2010/main" val="24564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32122" y="0"/>
            <a:ext cx="7093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¿Qué son los Datos Abiertos?</a:t>
            </a:r>
          </a:p>
          <a:p>
            <a:endParaRPr lang="es-ES_tradnl" sz="36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737" y="757328"/>
            <a:ext cx="10241082" cy="457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8" y="1491175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ES_tradnl" sz="4800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COMPILANDO CON </a:t>
            </a:r>
            <a:r>
              <a:rPr lang="es-ES_tradnl" sz="4800" b="1" dirty="0" err="1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Phonegap</a:t>
            </a:r>
            <a:endParaRPr lang="es-MX" sz="4800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7"/>
          <p:cNvSpPr txBox="1">
            <a:spLocks/>
          </p:cNvSpPr>
          <p:nvPr/>
        </p:nvSpPr>
        <p:spPr>
          <a:xfrm>
            <a:off x="628650" y="144697"/>
            <a:ext cx="7775121" cy="479476"/>
          </a:xfrm>
          <a:prstGeom prst="rect">
            <a:avLst/>
          </a:prstGeom>
        </p:spPr>
        <p:txBody>
          <a:bodyPr vert="horz" lIns="0" tIns="34290" rIns="68580" bIns="3429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URLS</a:t>
            </a:r>
            <a:endParaRPr lang="es-MX" b="1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28650" y="2855441"/>
            <a:ext cx="7886700" cy="1505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856343" y="1669221"/>
            <a:ext cx="70757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/>
              <a:t>URL FRAMEWORK: </a:t>
            </a:r>
            <a:r>
              <a:rPr lang="es-CO" sz="2000" dirty="0">
                <a:hlinkClick r:id="rId2"/>
              </a:rPr>
              <a:t>http://phonegap.com/</a:t>
            </a:r>
            <a:endParaRPr lang="es-CO" sz="2000" dirty="0"/>
          </a:p>
          <a:p>
            <a:r>
              <a:rPr lang="es-CO" sz="2000" dirty="0"/>
              <a:t>URL COMPILADOR: </a:t>
            </a:r>
            <a:r>
              <a:rPr lang="es-CO" sz="2000" dirty="0">
                <a:hlinkClick r:id="rId3"/>
              </a:rPr>
              <a:t>https://build.phonegap.com/</a:t>
            </a:r>
            <a:endParaRPr lang="es-CO" sz="2000" dirty="0"/>
          </a:p>
          <a:p>
            <a:r>
              <a:rPr lang="es-CO" sz="2000" dirty="0"/>
              <a:t>url de descarga y pasos de instalación:</a:t>
            </a:r>
          </a:p>
          <a:p>
            <a:r>
              <a:rPr lang="es-CO" sz="2000" dirty="0">
                <a:hlinkClick r:id="rId4"/>
              </a:rPr>
              <a:t>http://docs.phonegap.com/getting-started/1-install-phonegap/desktop/</a:t>
            </a:r>
            <a:r>
              <a:rPr lang="es-CO" sz="2000" dirty="0"/>
              <a:t> </a:t>
            </a:r>
          </a:p>
          <a:p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182453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974" y="0"/>
            <a:ext cx="7886700" cy="1104636"/>
          </a:xfrm>
        </p:spPr>
        <p:txBody>
          <a:bodyPr/>
          <a:lstStyle/>
          <a:p>
            <a:r>
              <a:rPr lang="es-CO" b="1" dirty="0" smtClean="0">
                <a:solidFill>
                  <a:schemeClr val="bg1"/>
                </a:solidFill>
              </a:rPr>
              <a:t>INSTALACIÓN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/>
          <a:p>
            <a:r>
              <a:rPr lang="es-CO" dirty="0" smtClean="0"/>
              <a:t>URL FRAMEWORK: </a:t>
            </a:r>
            <a:r>
              <a:rPr lang="es-CO" dirty="0" smtClean="0">
                <a:hlinkClick r:id="rId3"/>
              </a:rPr>
              <a:t>http://phonegap.com/</a:t>
            </a:r>
            <a:endParaRPr lang="es-CO" dirty="0" smtClean="0"/>
          </a:p>
          <a:p>
            <a:r>
              <a:rPr lang="es-CO" dirty="0" smtClean="0"/>
              <a:t>URL COMPILADOR: </a:t>
            </a:r>
            <a:r>
              <a:rPr lang="es-CO" dirty="0" smtClean="0">
                <a:hlinkClick r:id="rId4"/>
              </a:rPr>
              <a:t>https://build.phonegap.com/</a:t>
            </a:r>
            <a:endParaRPr lang="es-CO" dirty="0" smtClean="0"/>
          </a:p>
          <a:p>
            <a:r>
              <a:rPr lang="es-CO" dirty="0" err="1" smtClean="0"/>
              <a:t>url</a:t>
            </a:r>
            <a:r>
              <a:rPr lang="es-CO" dirty="0" smtClean="0"/>
              <a:t> de descarga y pasos de instalación:</a:t>
            </a:r>
          </a:p>
          <a:p>
            <a:r>
              <a:rPr lang="es-CO" dirty="0" smtClean="0">
                <a:hlinkClick r:id="rId5"/>
              </a:rPr>
              <a:t>http://docs.phonegap.com/getting-started/1-install-phonegap/desktop/</a:t>
            </a:r>
            <a:r>
              <a:rPr lang="es-CO" dirty="0" smtClean="0"/>
              <a:t>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55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02" y="36985"/>
            <a:ext cx="7886700" cy="1104636"/>
          </a:xfrm>
        </p:spPr>
        <p:txBody>
          <a:bodyPr/>
          <a:lstStyle/>
          <a:p>
            <a:r>
              <a:rPr lang="es-CO" dirty="0" err="1" smtClean="0">
                <a:solidFill>
                  <a:schemeClr val="bg1"/>
                </a:solidFill>
              </a:rPr>
              <a:t>Phonegap</a:t>
            </a:r>
            <a:r>
              <a:rPr lang="es-CO" dirty="0" smtClean="0">
                <a:solidFill>
                  <a:schemeClr val="bg1"/>
                </a:solidFill>
              </a:rPr>
              <a:t> para </a:t>
            </a:r>
            <a:r>
              <a:rPr lang="es-CO" dirty="0" err="1" smtClean="0">
                <a:solidFill>
                  <a:schemeClr val="bg1"/>
                </a:solidFill>
              </a:rPr>
              <a:t>windows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966787"/>
            <a:ext cx="48672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0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3073" y="52311"/>
            <a:ext cx="7980887" cy="9525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CREACION DE APLICACIÓN CON PHONEGAP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95" y="804081"/>
            <a:ext cx="2948100" cy="413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7" y="804081"/>
            <a:ext cx="2951982" cy="41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79" y="942534"/>
            <a:ext cx="2807758" cy="39670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373" y="942534"/>
            <a:ext cx="2785405" cy="3967091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393073" y="52311"/>
            <a:ext cx="7980887" cy="9525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CREACION DE APLICACIÓN CON PHONEGAP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3" y="1786597"/>
            <a:ext cx="8861067" cy="2449463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3073" y="52311"/>
            <a:ext cx="7980887" cy="952500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CREACION DE APLICACIÓN CON PHONEGAP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499" y="0"/>
            <a:ext cx="7886700" cy="1104636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HOOKS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21355"/>
            <a:ext cx="7886700" cy="1840824"/>
          </a:xfrm>
        </p:spPr>
        <p:txBody>
          <a:bodyPr/>
          <a:lstStyle/>
          <a:p>
            <a:r>
              <a:rPr lang="en-US" dirty="0" smtClean="0"/>
              <a:t>Son scripts que el CLI (</a:t>
            </a:r>
            <a:r>
              <a:rPr lang="es-CO" dirty="0" err="1"/>
              <a:t>Common</a:t>
            </a:r>
            <a:r>
              <a:rPr lang="es-CO" dirty="0"/>
              <a:t> </a:t>
            </a:r>
            <a:r>
              <a:rPr lang="es-CO" dirty="0" err="1"/>
              <a:t>Language</a:t>
            </a:r>
            <a:r>
              <a:rPr lang="es-CO" dirty="0"/>
              <a:t> </a:t>
            </a:r>
            <a:r>
              <a:rPr lang="es-CO" dirty="0" err="1"/>
              <a:t>Infrastructure</a:t>
            </a:r>
            <a:r>
              <a:rPr lang="es-CO" dirty="0"/>
              <a:t> </a:t>
            </a:r>
            <a:r>
              <a:rPr lang="en-US" dirty="0" smtClean="0"/>
              <a:t>) </a:t>
            </a:r>
            <a:r>
              <a:rPr lang="en-US" dirty="0" err="1" smtClean="0"/>
              <a:t>ejecuta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ciertos</a:t>
            </a:r>
            <a:r>
              <a:rPr lang="en-US" dirty="0" smtClean="0"/>
              <a:t> </a:t>
            </a:r>
            <a:r>
              <a:rPr lang="en-US" dirty="0" err="1" smtClean="0"/>
              <a:t>puntos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compilación</a:t>
            </a:r>
            <a:r>
              <a:rPr lang="en-US" dirty="0" smtClean="0"/>
              <a:t> de la </a:t>
            </a:r>
            <a:r>
              <a:rPr lang="en-US" dirty="0" err="1" smtClean="0"/>
              <a:t>aplicación</a:t>
            </a:r>
            <a:r>
              <a:rPr lang="en-US" dirty="0" smtClean="0"/>
              <a:t>. </a:t>
            </a:r>
            <a:r>
              <a:rPr lang="en-US" dirty="0" err="1" smtClean="0"/>
              <a:t>Permiten</a:t>
            </a:r>
            <a:r>
              <a:rPr lang="en-US" dirty="0" smtClean="0"/>
              <a:t> extender el Framework de </a:t>
            </a:r>
            <a:r>
              <a:rPr lang="en-US" dirty="0" err="1" smtClean="0"/>
              <a:t>PhoneGap</a:t>
            </a:r>
            <a:r>
              <a:rPr lang="en-US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3719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890" y="0"/>
            <a:ext cx="7886700" cy="1104636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LISTA DE PERMISOS BASICOS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50" y="1535868"/>
            <a:ext cx="7886700" cy="3626115"/>
          </a:xfrm>
        </p:spPr>
        <p:txBody>
          <a:bodyPr/>
          <a:lstStyle/>
          <a:p>
            <a:r>
              <a:rPr lang="es-CO" dirty="0" smtClean="0">
                <a:hlinkClick r:id="rId2"/>
              </a:rPr>
              <a:t>https://github.com/phonegap/phonegap-template-hello-world/blob/master/www/config.xml</a:t>
            </a:r>
            <a:r>
              <a:rPr lang="es-CO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97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43" y="1885071"/>
            <a:ext cx="8138114" cy="2334504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998806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Agregando permisos.</a:t>
            </a:r>
            <a:br>
              <a:rPr lang="es-CO" dirty="0" smtClean="0">
                <a:solidFill>
                  <a:schemeClr val="bg1"/>
                </a:solidFill>
              </a:rPr>
            </a:br>
            <a:r>
              <a:rPr lang="es-CO" dirty="0" smtClean="0">
                <a:solidFill>
                  <a:schemeClr val="bg1"/>
                </a:solidFill>
              </a:rPr>
              <a:t>Se realizan sobre el archivo config.xml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7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/>
          </p:nvPr>
        </p:nvGraphicFramePr>
        <p:xfrm>
          <a:off x="4322875" y="1474718"/>
          <a:ext cx="4433392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332121" y="0"/>
            <a:ext cx="8536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Características de los Datos Abiertos </a:t>
            </a:r>
          </a:p>
          <a:p>
            <a:endParaRPr lang="es-ES_tradnl" sz="36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560118" y="2345433"/>
            <a:ext cx="2469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Todos los datos públicos deben estar disponibles</a:t>
            </a:r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502061" y="2100577"/>
            <a:ext cx="258525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Los datos deben ser recolectados en la fuente de origen, con el nivel de granularidad más alto posible</a:t>
            </a:r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502061" y="2054410"/>
            <a:ext cx="258525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Los datos deben estar disponibles tan rápido como sea necesario </a:t>
            </a:r>
          </a:p>
          <a:p>
            <a:endParaRPr lang="es-ES" sz="2400" b="1" dirty="0">
              <a:solidFill>
                <a:srgbClr val="941651"/>
              </a:solidFill>
            </a:endParaRPr>
          </a:p>
          <a:p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380397" y="2034055"/>
            <a:ext cx="2648857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941651"/>
                </a:solidFill>
              </a:rPr>
              <a:t>Los datos deben estar estructurados razonablemente para permitir un procesamiento automático</a:t>
            </a:r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327175" y="2008243"/>
            <a:ext cx="2848889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941651"/>
                </a:solidFill>
              </a:rPr>
              <a:t>Los datos deben estar disponibles para cualquiera persona, sin requerir un registro.</a:t>
            </a:r>
          </a:p>
          <a:p>
            <a:endParaRPr lang="es-CO" sz="2400" b="1" dirty="0">
              <a:solidFill>
                <a:srgbClr val="94165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96742" y="1915909"/>
            <a:ext cx="3109753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941651"/>
                </a:solidFill>
                <a:latin typeface="Arial Narrow" charset="0"/>
                <a:ea typeface="Arial Narrow" charset="0"/>
                <a:cs typeface="Arial Narrow" charset="0"/>
              </a:rPr>
              <a:t>Los datos deben estar disponibles en un formato sobre el cual ninguna entidad tiene un control exclusivo</a:t>
            </a:r>
          </a:p>
          <a:p>
            <a:endParaRPr lang="es-CO" sz="2400" b="1" dirty="0">
              <a:solidFill>
                <a:srgbClr val="941651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endParaRPr lang="es-CO" sz="2400" b="1" dirty="0">
              <a:solidFill>
                <a:srgbClr val="94165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5321B8-31B6-1B46-B35E-54D75EA3E4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26E1BE-CAB4-FE44-98C8-C90DA3F6D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0F056F-2796-5A46-AE56-72C0656EB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05BEF1-666A-7F46-8D7D-2AFD86E84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2DEA34-E696-4340-BEDB-1943241239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B58B316-400A-F44D-9BC6-66D10AFA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F94B3E-4CAE-424A-8152-191A1A8B90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C9D95B-614E-CD46-946F-3FCA69695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30043C-C544-4FA6-BFFC-6E3ED7FCF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B6806B-09CC-A24E-A76D-11A350364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692268-2F78-4012-8E64-44458CC45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4D6F4E-A7D7-EB45-8BBD-959D593F9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478EBC-49FA-4B9B-AF6F-B6A89FB8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7257" y="0"/>
            <a:ext cx="7886700" cy="1398776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Agregando permisos.</a:t>
            </a:r>
            <a:br>
              <a:rPr lang="es-CO" dirty="0" smtClean="0">
                <a:solidFill>
                  <a:schemeClr val="bg1"/>
                </a:solidFill>
              </a:rPr>
            </a:br>
            <a:r>
              <a:rPr lang="es-CO" dirty="0" smtClean="0">
                <a:solidFill>
                  <a:schemeClr val="bg1"/>
                </a:solidFill>
              </a:rPr>
              <a:t>Se realizan sobre el archivo config.xml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31607" y="4005233"/>
            <a:ext cx="6858000" cy="952500"/>
          </a:xfrm>
          <a:prstGeom prst="rect">
            <a:avLst/>
          </a:prstGeom>
        </p:spPr>
        <p:txBody>
          <a:bodyPr vert="horz" lIns="76200" tIns="38100" rIns="76200" bIns="3810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667" dirty="0"/>
              <a:t>Con permisos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57" y="1581703"/>
            <a:ext cx="8226693" cy="22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17257" y="0"/>
            <a:ext cx="7886700" cy="1055077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Creando aplicación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300"/>
            <a:ext cx="9144000" cy="370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742" y="1713473"/>
            <a:ext cx="6764365" cy="2534969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17257" y="0"/>
            <a:ext cx="7886700" cy="1055077"/>
          </a:xfrm>
        </p:spPr>
        <p:txBody>
          <a:bodyPr>
            <a:normAutofit/>
          </a:bodyPr>
          <a:lstStyle/>
          <a:p>
            <a:r>
              <a:rPr lang="es-CO" dirty="0" smtClean="0">
                <a:solidFill>
                  <a:schemeClr val="bg1"/>
                </a:solidFill>
              </a:rPr>
              <a:t>Creando aplicación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1620" y="0"/>
            <a:ext cx="6858000" cy="952500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COMPILACION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51620" y="1048680"/>
            <a:ext cx="6858000" cy="3771636"/>
          </a:xfrm>
        </p:spPr>
        <p:txBody>
          <a:bodyPr/>
          <a:lstStyle/>
          <a:p>
            <a:r>
              <a:rPr lang="es-CO" dirty="0" smtClean="0"/>
              <a:t>Crear cuenta en </a:t>
            </a:r>
            <a:r>
              <a:rPr lang="es-CO" dirty="0" err="1" smtClean="0"/>
              <a:t>phonegap</a:t>
            </a:r>
            <a:r>
              <a:rPr lang="es-CO" dirty="0" smtClean="0"/>
              <a:t> </a:t>
            </a:r>
            <a:r>
              <a:rPr lang="es-CO" dirty="0" err="1" smtClean="0"/>
              <a:t>build</a:t>
            </a:r>
            <a:r>
              <a:rPr lang="es-CO" dirty="0" smtClean="0"/>
              <a:t>: </a:t>
            </a:r>
            <a:r>
              <a:rPr lang="es-CO" dirty="0" smtClean="0">
                <a:hlinkClick r:id="rId2"/>
              </a:rPr>
              <a:t>https://build.phonegap.com/</a:t>
            </a:r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94" y="2137420"/>
            <a:ext cx="7305373" cy="273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2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1587" y="946072"/>
            <a:ext cx="6858000" cy="3771636"/>
          </a:xfrm>
        </p:spPr>
        <p:txBody>
          <a:bodyPr/>
          <a:lstStyle/>
          <a:p>
            <a:r>
              <a:rPr lang="es-CO" dirty="0" smtClean="0"/>
              <a:t>Crear un </a:t>
            </a:r>
            <a:r>
              <a:rPr lang="es-CO" dirty="0" err="1" smtClean="0"/>
              <a:t>zip</a:t>
            </a:r>
            <a:r>
              <a:rPr lang="es-CO" dirty="0" smtClean="0"/>
              <a:t> con el proyecto anterior</a:t>
            </a:r>
            <a:endParaRPr lang="es-C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0" y="1507175"/>
            <a:ext cx="2873375" cy="246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224570" y="4147468"/>
            <a:ext cx="6858000" cy="914157"/>
          </a:xfrm>
          <a:prstGeom prst="rect">
            <a:avLst/>
          </a:prstGeom>
        </p:spPr>
        <p:txBody>
          <a:bodyPr vert="horz" lIns="76200" tIns="38100" rIns="76200" bIns="381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667" dirty="0"/>
              <a:t>Cargar el </a:t>
            </a:r>
            <a:r>
              <a:rPr lang="es-CO" sz="2667" dirty="0" err="1"/>
              <a:t>zip</a:t>
            </a:r>
            <a:endParaRPr lang="es-CO" sz="2667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151620" y="0"/>
            <a:ext cx="6858000" cy="952500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COMPILACION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445" y="1318597"/>
            <a:ext cx="5207555" cy="357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00" y="1521354"/>
            <a:ext cx="8909682" cy="2670818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151620" y="0"/>
            <a:ext cx="6858000" cy="952500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COMPILACION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743" y="3577580"/>
            <a:ext cx="6858000" cy="9525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Recompilar nuevamente  y descargar el </a:t>
            </a:r>
            <a:r>
              <a:rPr lang="es-CO" dirty="0" err="1" smtClean="0"/>
              <a:t>apk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23" y="1091995"/>
            <a:ext cx="9163523" cy="2485585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151620" y="0"/>
            <a:ext cx="6858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solidFill>
                  <a:schemeClr val="bg1"/>
                </a:solidFill>
              </a:rPr>
              <a:t>COMPILACION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571" y="1000320"/>
            <a:ext cx="2040433" cy="362743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69" y="1000320"/>
            <a:ext cx="2040434" cy="3627438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151620" y="0"/>
            <a:ext cx="6858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solidFill>
                  <a:schemeClr val="bg1"/>
                </a:solidFill>
              </a:rPr>
              <a:t>EJECUCIÓN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0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28456"/>
            <a:ext cx="6448778" cy="3627438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151620" y="0"/>
            <a:ext cx="6858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solidFill>
                  <a:schemeClr val="bg1"/>
                </a:solidFill>
              </a:rPr>
              <a:t>EJECUCIÓN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MX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¿Cómo te ayudamos?</a:t>
            </a:r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3" y="859693"/>
            <a:ext cx="8323385" cy="39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00038" y="200028"/>
            <a:ext cx="5572125" cy="103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360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Ejemplo de Datos Abiertos </a:t>
            </a:r>
          </a:p>
          <a:p>
            <a:endParaRPr lang="es-ES_tradnl" sz="360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0038" y="985840"/>
            <a:ext cx="760095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E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Bebas Neue" charset="0"/>
                <a:ea typeface="Bebas Neue" charset="0"/>
                <a:cs typeface="Bebas Neue" charset="0"/>
              </a:rPr>
              <a:t>Resultados elecciones Nacionales 2014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9" y="1336705"/>
            <a:ext cx="4699001" cy="31495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5" r="31019" b="31105"/>
          <a:stretch/>
        </p:blipFill>
        <p:spPr>
          <a:xfrm>
            <a:off x="1021085" y="1706169"/>
            <a:ext cx="4271867" cy="2480738"/>
          </a:xfrm>
          <a:prstGeom prst="rect">
            <a:avLst/>
          </a:prstGeom>
        </p:spPr>
      </p:pic>
      <p:grpSp>
        <p:nvGrpSpPr>
          <p:cNvPr id="37" name="Agrupar 36"/>
          <p:cNvGrpSpPr/>
          <p:nvPr/>
        </p:nvGrpSpPr>
        <p:grpSpPr>
          <a:xfrm>
            <a:off x="5720085" y="1405512"/>
            <a:ext cx="2429303" cy="3080763"/>
            <a:chOff x="5994845" y="1394757"/>
            <a:chExt cx="2457831" cy="3116941"/>
          </a:xfrm>
        </p:grpSpPr>
        <p:pic>
          <p:nvPicPr>
            <p:cNvPr id="25" name="Imagen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5330" y="3415584"/>
              <a:ext cx="1127760" cy="1066800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6967" y="2415233"/>
              <a:ext cx="1097280" cy="1091184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45" y="1394757"/>
              <a:ext cx="1091184" cy="1091184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8444" y="1434113"/>
              <a:ext cx="1085088" cy="1018032"/>
            </a:xfrm>
            <a:prstGeom prst="rect">
              <a:avLst/>
            </a:prstGeom>
          </p:spPr>
        </p:pic>
        <p:pic>
          <p:nvPicPr>
            <p:cNvPr id="29" name="Imagen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4668" y="3475378"/>
              <a:ext cx="1085088" cy="1036320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9300" y="2448778"/>
              <a:ext cx="1103376" cy="1060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656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00038" y="200028"/>
            <a:ext cx="7580241" cy="487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s-MX" sz="36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Preguntas</a:t>
            </a:r>
            <a:endParaRPr lang="es-ES_tradnl" sz="3600" dirty="0">
              <a:solidFill>
                <a:schemeClr val="bg1"/>
              </a:solidFill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32830" y="1817225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50" y="930946"/>
            <a:ext cx="3287036" cy="404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3591966"/>
            <a:ext cx="9144000" cy="21230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0" y="1213971"/>
            <a:ext cx="9144000" cy="2377995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2 CuadroTexto"/>
          <p:cNvSpPr txBox="1"/>
          <p:nvPr/>
        </p:nvSpPr>
        <p:spPr>
          <a:xfrm>
            <a:off x="266244" y="187972"/>
            <a:ext cx="9586416" cy="4882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algn="r">
              <a:lnSpc>
                <a:spcPct val="70000"/>
              </a:lnSpc>
              <a:defRPr sz="3000" b="1">
                <a:solidFill>
                  <a:srgbClr val="680B35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algn="l"/>
            <a:r>
              <a:rPr lang="es-ES_tradnl" sz="3600" b="0" dirty="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rPr>
              <a:t>Datos Producidos por Entidades Públicas</a:t>
            </a:r>
            <a:endParaRPr lang="es-CO" sz="3600" b="0" dirty="0">
              <a:solidFill>
                <a:schemeClr val="bg1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266244" y="1536681"/>
            <a:ext cx="2444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  <a:latin typeface="Helvetica"/>
                <a:cs typeface="Helvetica"/>
              </a:rPr>
              <a:t>Presupuestos y gasto de las entidades</a:t>
            </a:r>
          </a:p>
        </p:txBody>
      </p:sp>
      <p:sp>
        <p:nvSpPr>
          <p:cNvPr id="4" name="Rectangle 6"/>
          <p:cNvSpPr/>
          <p:nvPr/>
        </p:nvSpPr>
        <p:spPr>
          <a:xfrm>
            <a:off x="266244" y="3856784"/>
            <a:ext cx="2712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Estadísticas oficiales –</a:t>
            </a:r>
          </a:p>
          <a:p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Censo</a:t>
            </a:r>
          </a:p>
        </p:txBody>
      </p:sp>
      <p:sp>
        <p:nvSpPr>
          <p:cNvPr id="5" name="Rectangle 7"/>
          <p:cNvSpPr/>
          <p:nvPr/>
        </p:nvSpPr>
        <p:spPr>
          <a:xfrm>
            <a:off x="266244" y="4483099"/>
            <a:ext cx="244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Índices de criminalidad</a:t>
            </a:r>
          </a:p>
        </p:txBody>
      </p:sp>
      <p:sp>
        <p:nvSpPr>
          <p:cNvPr id="7" name="Rectangle 9"/>
          <p:cNvSpPr/>
          <p:nvPr/>
        </p:nvSpPr>
        <p:spPr>
          <a:xfrm>
            <a:off x="266244" y="2284002"/>
            <a:ext cx="3592650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b="1" dirty="0">
                <a:solidFill>
                  <a:schemeClr val="bg1"/>
                </a:solidFill>
                <a:latin typeface="Helvetica"/>
                <a:cs typeface="Helvetica"/>
              </a:rPr>
              <a:t>Ranking de calidad de EPS en Colombia</a:t>
            </a:r>
          </a:p>
        </p:txBody>
      </p:sp>
      <p:sp>
        <p:nvSpPr>
          <p:cNvPr id="8" name="Rectangle 10"/>
          <p:cNvSpPr/>
          <p:nvPr/>
        </p:nvSpPr>
        <p:spPr>
          <a:xfrm>
            <a:off x="5859756" y="1286576"/>
            <a:ext cx="3116559" cy="3084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b="1" dirty="0">
                <a:solidFill>
                  <a:schemeClr val="bg1"/>
                </a:solidFill>
                <a:latin typeface="Helvetica"/>
                <a:cs typeface="Helvetica"/>
              </a:rPr>
              <a:t>Programas de educación Superior</a:t>
            </a:r>
          </a:p>
        </p:txBody>
      </p:sp>
      <p:sp>
        <p:nvSpPr>
          <p:cNvPr id="9" name="Rectangle 11"/>
          <p:cNvSpPr/>
          <p:nvPr/>
        </p:nvSpPr>
        <p:spPr>
          <a:xfrm>
            <a:off x="6341565" y="3869787"/>
            <a:ext cx="244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Ordenamiento territorial</a:t>
            </a:r>
          </a:p>
        </p:txBody>
      </p:sp>
      <p:sp>
        <p:nvSpPr>
          <p:cNvPr id="10" name="Rectangle 12"/>
          <p:cNvSpPr/>
          <p:nvPr/>
        </p:nvSpPr>
        <p:spPr>
          <a:xfrm>
            <a:off x="6398368" y="4792273"/>
            <a:ext cx="2444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Índices de movilidad </a:t>
            </a:r>
          </a:p>
        </p:txBody>
      </p:sp>
      <p:sp>
        <p:nvSpPr>
          <p:cNvPr id="11" name="Rectangle 13"/>
          <p:cNvSpPr/>
          <p:nvPr/>
        </p:nvSpPr>
        <p:spPr>
          <a:xfrm>
            <a:off x="3349829" y="4676151"/>
            <a:ext cx="2444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chemeClr val="accent3">
                    <a:lumMod val="50000"/>
                  </a:schemeClr>
                </a:solidFill>
                <a:latin typeface="Helvetica"/>
                <a:cs typeface="Helvetica"/>
              </a:rPr>
              <a:t>Precios oficiales del sector agropecuario</a:t>
            </a:r>
          </a:p>
        </p:txBody>
      </p:sp>
      <p:pic>
        <p:nvPicPr>
          <p:cNvPr id="13" name="Imagen 12" descr="compu superi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9" y="1528428"/>
            <a:ext cx="6573685" cy="3166679"/>
          </a:xfrm>
          <a:prstGeom prst="rect">
            <a:avLst/>
          </a:prstGeom>
        </p:spPr>
      </p:pic>
      <p:sp>
        <p:nvSpPr>
          <p:cNvPr id="6" name="Rectangle 8"/>
          <p:cNvSpPr/>
          <p:nvPr/>
        </p:nvSpPr>
        <p:spPr>
          <a:xfrm>
            <a:off x="6342571" y="3151214"/>
            <a:ext cx="2480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s-ES" b="1" dirty="0">
                <a:solidFill>
                  <a:srgbClr val="FFFFFF"/>
                </a:solidFill>
                <a:latin typeface="Helvetica"/>
                <a:cs typeface="Helvetica"/>
              </a:rPr>
              <a:t>Contratación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17924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83458" y="4630994"/>
            <a:ext cx="9866671" cy="14453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Title 27"/>
          <p:cNvSpPr>
            <a:spLocks noGrp="1"/>
          </p:cNvSpPr>
          <p:nvPr>
            <p:ph type="title"/>
          </p:nvPr>
        </p:nvSpPr>
        <p:spPr>
          <a:xfrm>
            <a:off x="3323548" y="2007179"/>
            <a:ext cx="5468853" cy="479476"/>
          </a:xfrm>
        </p:spPr>
        <p:txBody>
          <a:bodyPr vert="horz" lIns="0" tIns="34290" rIns="68580" bIns="34290" rtlCol="0" anchor="t">
            <a:noAutofit/>
          </a:bodyPr>
          <a:lstStyle/>
          <a:p>
            <a:r>
              <a:rPr lang="es-MX" sz="4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Bebas Neue" charset="0"/>
                <a:cs typeface="Bebas Neue" charset="0"/>
              </a:rPr>
              <a:t>Socrata API</a:t>
            </a:r>
            <a:endParaRPr lang="es-MX" sz="4800" b="1" dirty="0">
              <a:solidFill>
                <a:schemeClr val="bg1"/>
              </a:solidFill>
              <a:latin typeface="Arial Narrow" panose="020B0606020202030204" pitchFamily="34" charset="0"/>
              <a:ea typeface="Bebas Neue" charset="0"/>
              <a:cs typeface="Bebas Neue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3038623" y="149117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05" y="694643"/>
            <a:ext cx="2299378" cy="3104548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3105298" y="1422595"/>
            <a:ext cx="0" cy="1885071"/>
          </a:xfrm>
          <a:prstGeom prst="line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3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D129B28AC7A9448CB912B7F21EF1CA" ma:contentTypeVersion="0" ma:contentTypeDescription="Create a new document." ma:contentTypeScope="" ma:versionID="70e877d675ddd2fabca31372100a17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6848C6-460F-4491-B8F0-83456BB62ABE}"/>
</file>

<file path=customXml/itemProps2.xml><?xml version="1.0" encoding="utf-8"?>
<ds:datastoreItem xmlns:ds="http://schemas.openxmlformats.org/officeDocument/2006/customXml" ds:itemID="{22A4C054-D1D5-4635-8A4B-F7ECA880C41D}"/>
</file>

<file path=customXml/itemProps3.xml><?xml version="1.0" encoding="utf-8"?>
<ds:datastoreItem xmlns:ds="http://schemas.openxmlformats.org/officeDocument/2006/customXml" ds:itemID="{BF9E40F3-4C09-4957-8D5D-78454E63705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8058</TotalTime>
  <Words>1979</Words>
  <Application>Microsoft Macintosh PowerPoint</Application>
  <PresentationFormat>Presentación en pantalla (16:10)</PresentationFormat>
  <Paragraphs>267</Paragraphs>
  <Slides>70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8" baseType="lpstr">
      <vt:lpstr>Arial Narrow</vt:lpstr>
      <vt:lpstr>Bebas Neue</vt:lpstr>
      <vt:lpstr>Calibri</vt:lpstr>
      <vt:lpstr>Calibri Light</vt:lpstr>
      <vt:lpstr>Helvetica</vt:lpstr>
      <vt:lpstr>Segoe</vt:lpstr>
      <vt:lpstr>Arial</vt:lpstr>
      <vt:lpstr>Tema de Office</vt:lpstr>
      <vt:lpstr>Uso de conjuntos  de datos del portal de Datos Abiertos de Colombia en Aplicaciones Móviles 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Socrata API</vt:lpstr>
      <vt:lpstr>SODA API</vt:lpstr>
      <vt:lpstr>SODA API</vt:lpstr>
      <vt:lpstr>SODA API</vt:lpstr>
      <vt:lpstr>Presentación de PowerPoint</vt:lpstr>
      <vt:lpstr>Estructura de un conjunto de datos </vt:lpstr>
      <vt:lpstr>Presentación de PowerPoint</vt:lpstr>
      <vt:lpstr>Presentación de PowerPoint</vt:lpstr>
      <vt:lpstr>Panel de Herramientas de los Conjuntos</vt:lpstr>
      <vt:lpstr>Presentación de PowerPoint</vt:lpstr>
      <vt:lpstr>Token de aplicación  para consumir conjuntos de datos </vt:lpstr>
      <vt:lpstr>¿Cómo Genero un Token para mis aplicaciones?</vt:lpstr>
      <vt:lpstr>¿Cómo Genero un Token para mis aplicaciones?</vt:lpstr>
      <vt:lpstr>¿Cómo Genero un Token para mis aplicaciones?</vt:lpstr>
      <vt:lpstr>¿Cómo Genero un Token para mis aplicaciones?</vt:lpstr>
      <vt:lpstr>¿Cómo Genero un Token para mis aplicaciones?</vt:lpstr>
      <vt:lpstr>¿Cómo Genero un Token para mis aplicaciones?</vt:lpstr>
      <vt:lpstr>Consumir datos utilizando Parámetro de acceso de la API </vt:lpstr>
      <vt:lpstr>Socrata + Parámetro de acceso de API+ JavaScript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Consumir datos utilizando soda-js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COMPILANDO CON Phonegap</vt:lpstr>
      <vt:lpstr>Presentación de PowerPoint</vt:lpstr>
      <vt:lpstr>INSTALACIÓN</vt:lpstr>
      <vt:lpstr>Phonegap para windows</vt:lpstr>
      <vt:lpstr>CREACION DE APLICACIÓN CON PHONEGAP</vt:lpstr>
      <vt:lpstr>CREACION DE APLICACIÓN CON PHONEGAP</vt:lpstr>
      <vt:lpstr>CREACION DE APLICACIÓN CON PHONEGAP</vt:lpstr>
      <vt:lpstr>HOOKS</vt:lpstr>
      <vt:lpstr>LISTA DE PERMISOS BASICOS</vt:lpstr>
      <vt:lpstr>Agregando permisos. Se realizan sobre el archivo config.xml</vt:lpstr>
      <vt:lpstr>Agregando permisos. Se realizan sobre el archivo config.xml</vt:lpstr>
      <vt:lpstr>Creando aplicación</vt:lpstr>
      <vt:lpstr>Creando aplicación</vt:lpstr>
      <vt:lpstr>COMPILACION</vt:lpstr>
      <vt:lpstr>COMPILACION</vt:lpstr>
      <vt:lpstr>COMPILACION</vt:lpstr>
      <vt:lpstr>Recompilar nuevamente  y descargar el apk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Carolina Jurado Aldana</dc:creator>
  <cp:lastModifiedBy>Taidy Johana Marrugo Simancas</cp:lastModifiedBy>
  <cp:revision>305</cp:revision>
  <cp:lastPrinted>2016-04-20T21:53:48Z</cp:lastPrinted>
  <dcterms:created xsi:type="dcterms:W3CDTF">2016-04-19T15:37:13Z</dcterms:created>
  <dcterms:modified xsi:type="dcterms:W3CDTF">2017-05-18T17:43:50Z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0x010100BFD129B28AC7A9448CB912B7F21EF1CA</vt:lpwstr>
  </property>
</Properties>
</file>